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00" r:id="rId2"/>
    <p:sldId id="257" r:id="rId3"/>
    <p:sldId id="301" r:id="rId4"/>
    <p:sldId id="366" r:id="rId5"/>
    <p:sldId id="357" r:id="rId6"/>
    <p:sldId id="262" r:id="rId7"/>
    <p:sldId id="358" r:id="rId8"/>
    <p:sldId id="359" r:id="rId9"/>
    <p:sldId id="360" r:id="rId10"/>
    <p:sldId id="361" r:id="rId11"/>
    <p:sldId id="365" r:id="rId12"/>
    <p:sldId id="343" r:id="rId13"/>
    <p:sldId id="363" r:id="rId14"/>
    <p:sldId id="264" r:id="rId15"/>
    <p:sldId id="364" r:id="rId16"/>
    <p:sldId id="317" r:id="rId17"/>
    <p:sldId id="307" r:id="rId18"/>
    <p:sldId id="308" r:id="rId19"/>
    <p:sldId id="310" r:id="rId20"/>
    <p:sldId id="312" r:id="rId21"/>
    <p:sldId id="314" r:id="rId22"/>
    <p:sldId id="315" r:id="rId23"/>
    <p:sldId id="342" r:id="rId24"/>
    <p:sldId id="344" r:id="rId25"/>
    <p:sldId id="345" r:id="rId26"/>
    <p:sldId id="346" r:id="rId27"/>
    <p:sldId id="351" r:id="rId28"/>
    <p:sldId id="349" r:id="rId29"/>
    <p:sldId id="350" r:id="rId30"/>
    <p:sldId id="352" r:id="rId31"/>
    <p:sldId id="270" r:id="rId32"/>
    <p:sldId id="269" r:id="rId33"/>
    <p:sldId id="271" r:id="rId34"/>
    <p:sldId id="258" r:id="rId35"/>
    <p:sldId id="277" r:id="rId36"/>
    <p:sldId id="302" r:id="rId37"/>
    <p:sldId id="306" r:id="rId38"/>
    <p:sldId id="309" r:id="rId39"/>
    <p:sldId id="311" r:id="rId40"/>
    <p:sldId id="313" r:id="rId41"/>
    <p:sldId id="316" r:id="rId42"/>
    <p:sldId id="353" r:id="rId43"/>
    <p:sldId id="356" r:id="rId44"/>
    <p:sldId id="338" r:id="rId45"/>
    <p:sldId id="339" r:id="rId46"/>
    <p:sldId id="340" r:id="rId47"/>
    <p:sldId id="335" r:id="rId48"/>
    <p:sldId id="336" r:id="rId49"/>
    <p:sldId id="334" r:id="rId50"/>
    <p:sldId id="287"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6CF"/>
    <a:srgbClr val="881512"/>
    <a:srgbClr val="9C5616"/>
    <a:srgbClr val="A44E0E"/>
    <a:srgbClr val="3F7B37"/>
    <a:srgbClr val="58585A"/>
    <a:srgbClr val="81857C"/>
    <a:srgbClr val="414146"/>
    <a:srgbClr val="17161C"/>
    <a:srgbClr val="E4D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9463" autoAdjust="0"/>
  </p:normalViewPr>
  <p:slideViewPr>
    <p:cSldViewPr snapToGrid="0" showGuides="1">
      <p:cViewPr varScale="1">
        <p:scale>
          <a:sx n="77" d="100"/>
          <a:sy n="77" d="100"/>
        </p:scale>
        <p:origin x="120" y="14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94CBC-BDF5-4D20-8C0D-EAAC91B22991}" type="datetimeFigureOut">
              <a:rPr lang="zh-CN" altLang="en-US" smtClean="0"/>
              <a:t>2023/9/24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F4630-EB20-4389-BFAD-25ED5A5257D0}" type="slidenum">
              <a:rPr lang="zh-CN" altLang="en-US" smtClean="0"/>
              <a:t>‹#›</a:t>
            </a:fld>
            <a:endParaRPr lang="zh-CN" altLang="en-US"/>
          </a:p>
        </p:txBody>
      </p:sp>
    </p:spTree>
    <p:extLst>
      <p:ext uri="{BB962C8B-B14F-4D97-AF65-F5344CB8AC3E}">
        <p14:creationId xmlns:p14="http://schemas.microsoft.com/office/powerpoint/2010/main" val="3352000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31</a:t>
            </a:fld>
            <a:endParaRPr lang="zh-CN" altLang="en-US"/>
          </a:p>
        </p:txBody>
      </p:sp>
    </p:spTree>
    <p:extLst>
      <p:ext uri="{BB962C8B-B14F-4D97-AF65-F5344CB8AC3E}">
        <p14:creationId xmlns:p14="http://schemas.microsoft.com/office/powerpoint/2010/main" val="2769810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7F4630-EB20-4389-BFAD-25ED5A5257D0}" type="slidenum">
              <a:rPr lang="zh-CN" altLang="en-US" smtClean="0"/>
              <a:t>32</a:t>
            </a:fld>
            <a:endParaRPr lang="zh-CN" altLang="en-US"/>
          </a:p>
        </p:txBody>
      </p:sp>
    </p:spTree>
    <p:extLst>
      <p:ext uri="{BB962C8B-B14F-4D97-AF65-F5344CB8AC3E}">
        <p14:creationId xmlns:p14="http://schemas.microsoft.com/office/powerpoint/2010/main" val="335905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7F4630-EB20-4389-BFAD-25ED5A5257D0}" type="slidenum">
              <a:rPr lang="zh-CN" altLang="en-US" smtClean="0"/>
              <a:t>34</a:t>
            </a:fld>
            <a:endParaRPr lang="zh-CN" altLang="en-US"/>
          </a:p>
        </p:txBody>
      </p:sp>
    </p:spTree>
    <p:extLst>
      <p:ext uri="{BB962C8B-B14F-4D97-AF65-F5344CB8AC3E}">
        <p14:creationId xmlns:p14="http://schemas.microsoft.com/office/powerpoint/2010/main" val="3176974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35</a:t>
            </a:fld>
            <a:endParaRPr lang="zh-CN" altLang="en-US"/>
          </a:p>
        </p:txBody>
      </p:sp>
    </p:spTree>
    <p:extLst>
      <p:ext uri="{BB962C8B-B14F-4D97-AF65-F5344CB8AC3E}">
        <p14:creationId xmlns:p14="http://schemas.microsoft.com/office/powerpoint/2010/main" val="123907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7F4630-EB20-4389-BFAD-25ED5A5257D0}" type="slidenum">
              <a:rPr lang="zh-CN" altLang="en-US" smtClean="0"/>
              <a:t>38</a:t>
            </a:fld>
            <a:endParaRPr lang="zh-CN" altLang="en-US"/>
          </a:p>
        </p:txBody>
      </p:sp>
    </p:spTree>
    <p:extLst>
      <p:ext uri="{BB962C8B-B14F-4D97-AF65-F5344CB8AC3E}">
        <p14:creationId xmlns:p14="http://schemas.microsoft.com/office/powerpoint/2010/main" val="1348777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7F4630-EB20-4389-BFAD-25ED5A5257D0}" type="slidenum">
              <a:rPr lang="zh-CN" altLang="en-US" smtClean="0"/>
              <a:t>40</a:t>
            </a:fld>
            <a:endParaRPr lang="zh-CN" altLang="en-US"/>
          </a:p>
        </p:txBody>
      </p:sp>
    </p:spTree>
    <p:extLst>
      <p:ext uri="{BB962C8B-B14F-4D97-AF65-F5344CB8AC3E}">
        <p14:creationId xmlns:p14="http://schemas.microsoft.com/office/powerpoint/2010/main" val="173015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50</a:t>
            </a:fld>
            <a:endParaRPr lang="zh-CN" altLang="en-US"/>
          </a:p>
        </p:txBody>
      </p:sp>
    </p:spTree>
    <p:extLst>
      <p:ext uri="{BB962C8B-B14F-4D97-AF65-F5344CB8AC3E}">
        <p14:creationId xmlns:p14="http://schemas.microsoft.com/office/powerpoint/2010/main" val="2621599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7F4630-EB20-4389-BFAD-25ED5A5257D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18867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DCD5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371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C565489-5E66-4A89-BC4C-2DF943093CB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7393" y="3169"/>
            <a:ext cx="12184608" cy="6854832"/>
          </a:xfrm>
          <a:prstGeom prst="rect">
            <a:avLst/>
          </a:prstGeom>
        </p:spPr>
      </p:pic>
      <p:sp>
        <p:nvSpPr>
          <p:cNvPr id="10" name="矩形 9"/>
          <p:cNvSpPr/>
          <p:nvPr userDrawn="1"/>
        </p:nvSpPr>
        <p:spPr>
          <a:xfrm>
            <a:off x="0" y="147004"/>
            <a:ext cx="12192000" cy="6710996"/>
          </a:xfrm>
          <a:prstGeom prst="rect">
            <a:avLst/>
          </a:prstGeom>
          <a:solidFill>
            <a:srgbClr val="E4DFD8">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2C6C489A-5E47-4FE4-AE18-62ADBFEF534E}" type="datetime1">
              <a:rPr lang="zh-CN" altLang="en-US" smtClean="0"/>
              <a:t>2023/9/24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流程图: 过程 6"/>
          <p:cNvSpPr/>
          <p:nvPr userDrawn="1"/>
        </p:nvSpPr>
        <p:spPr>
          <a:xfrm>
            <a:off x="0" y="6589486"/>
            <a:ext cx="12192000" cy="268514"/>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a:off x="5652697" y="6230942"/>
            <a:ext cx="886607" cy="436165"/>
          </a:xfrm>
          <a:custGeom>
            <a:avLst/>
            <a:gdLst>
              <a:gd name="connsiteX0" fmla="*/ 443303 w 886607"/>
              <a:gd name="connsiteY0" fmla="*/ 0 h 436165"/>
              <a:gd name="connsiteX1" fmla="*/ 878385 w 886607"/>
              <a:gd name="connsiteY1" fmla="*/ 354602 h 436165"/>
              <a:gd name="connsiteX2" fmla="*/ 886607 w 886607"/>
              <a:gd name="connsiteY2" fmla="*/ 436165 h 436165"/>
              <a:gd name="connsiteX3" fmla="*/ 0 w 886607"/>
              <a:gd name="connsiteY3" fmla="*/ 436165 h 436165"/>
              <a:gd name="connsiteX4" fmla="*/ 8222 w 886607"/>
              <a:gd name="connsiteY4" fmla="*/ 354602 h 436165"/>
              <a:gd name="connsiteX5" fmla="*/ 443303 w 886607"/>
              <a:gd name="connsiteY5" fmla="*/ 0 h 4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6607" h="436165">
                <a:moveTo>
                  <a:pt x="443303" y="0"/>
                </a:moveTo>
                <a:cubicBezTo>
                  <a:pt x="657916" y="0"/>
                  <a:pt x="836974" y="152231"/>
                  <a:pt x="878385" y="354602"/>
                </a:cubicBezTo>
                <a:lnTo>
                  <a:pt x="886607" y="436165"/>
                </a:lnTo>
                <a:lnTo>
                  <a:pt x="0" y="436165"/>
                </a:lnTo>
                <a:lnTo>
                  <a:pt x="8222" y="354602"/>
                </a:lnTo>
                <a:cubicBezTo>
                  <a:pt x="49633" y="152231"/>
                  <a:pt x="228690" y="0"/>
                  <a:pt x="443303" y="0"/>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5779293" y="6345871"/>
            <a:ext cx="631032" cy="365125"/>
          </a:xfrm>
        </p:spPr>
        <p:txBody>
          <a:bodyPr/>
          <a:lstStyle>
            <a:lvl1pPr algn="ctr">
              <a:defRPr sz="1200">
                <a:solidFill>
                  <a:schemeClr val="bg1"/>
                </a:solidFill>
                <a:latin typeface="+mj-lt"/>
              </a:defRPr>
            </a:lvl1pPr>
          </a:lstStyle>
          <a:p>
            <a:fld id="{EDCF069B-D994-4262-8CEC-8B0A802048A3}" type="slidenum">
              <a:rPr lang="zh-CN" altLang="en-US" smtClean="0"/>
              <a:pPr/>
              <a:t>‹#›</a:t>
            </a:fld>
            <a:endParaRPr lang="zh-CN" altLang="en-US" dirty="0"/>
          </a:p>
        </p:txBody>
      </p:sp>
    </p:spTree>
    <p:extLst>
      <p:ext uri="{BB962C8B-B14F-4D97-AF65-F5344CB8AC3E}">
        <p14:creationId xmlns:p14="http://schemas.microsoft.com/office/powerpoint/2010/main" val="291477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3CFF0C-622D-4397-AF87-511152E36042}" type="datetime1">
              <a:rPr lang="zh-CN" altLang="en-US" smtClean="0"/>
              <a:t>2023/9/24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CF069B-D994-4262-8CEC-8B0A802048A3}" type="slidenum">
              <a:rPr lang="zh-CN" altLang="en-US" smtClean="0"/>
              <a:t>‹#›</a:t>
            </a:fld>
            <a:endParaRPr lang="zh-CN" altLang="en-US"/>
          </a:p>
        </p:txBody>
      </p:sp>
    </p:spTree>
    <p:extLst>
      <p:ext uri="{BB962C8B-B14F-4D97-AF65-F5344CB8AC3E}">
        <p14:creationId xmlns:p14="http://schemas.microsoft.com/office/powerpoint/2010/main" val="22098799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719BE-93E2-487A-ACF7-8E3FCD5AA930}" type="datetime1">
              <a:rPr lang="zh-CN" altLang="en-US" smtClean="0"/>
              <a:t>2023/9/24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F069B-D994-4262-8CEC-8B0A802048A3}" type="slidenum">
              <a:rPr lang="zh-CN" altLang="en-US" smtClean="0"/>
              <a:t>‹#›</a:t>
            </a:fld>
            <a:endParaRPr lang="zh-CN" altLang="en-US"/>
          </a:p>
        </p:txBody>
      </p:sp>
    </p:spTree>
    <p:extLst>
      <p:ext uri="{BB962C8B-B14F-4D97-AF65-F5344CB8AC3E}">
        <p14:creationId xmlns:p14="http://schemas.microsoft.com/office/powerpoint/2010/main" val="4197328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microsoft.com/office/2007/relationships/hdphoto" Target="../media/hdphoto6.wdp"/><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jpe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sv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8.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72.png"/><Relationship Id="rId5" Type="http://schemas.openxmlformats.org/officeDocument/2006/relationships/image" Target="../media/image67.jpeg"/><Relationship Id="rId10" Type="http://schemas.openxmlformats.org/officeDocument/2006/relationships/image" Target="../media/image71.png"/><Relationship Id="rId4" Type="http://schemas.openxmlformats.org/officeDocument/2006/relationships/image" Target="../media/image29.png"/><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74.png"/><Relationship Id="rId3" Type="http://schemas.openxmlformats.org/officeDocument/2006/relationships/image" Target="../media/image40.png"/><Relationship Id="rId7" Type="http://schemas.openxmlformats.org/officeDocument/2006/relationships/image" Target="../media/image38.png"/><Relationship Id="rId12"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73.png"/><Relationship Id="rId5" Type="http://schemas.openxmlformats.org/officeDocument/2006/relationships/image" Target="../media/image42.png"/><Relationship Id="rId10" Type="http://schemas.openxmlformats.org/officeDocument/2006/relationships/image" Target="../media/image45.svg"/><Relationship Id="rId4" Type="http://schemas.openxmlformats.org/officeDocument/2006/relationships/image" Target="../media/image41.sv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8.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56.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4.wdp"/></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流程图: 离页连接符 5"/>
          <p:cNvSpPr/>
          <p:nvPr/>
        </p:nvSpPr>
        <p:spPr>
          <a:xfrm>
            <a:off x="0" y="0"/>
            <a:ext cx="12192000" cy="59944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blipFill dpi="0" rotWithShape="1">
            <a:blip r:embed="rId5" cstate="screen">
              <a:extLst>
                <a:ext uri="{BEBA8EAE-BF5A-486C-A8C5-ECC9F3942E4B}">
                  <a14:imgProps xmlns:a14="http://schemas.microsoft.com/office/drawing/2010/main">
                    <a14:imgLayer r:embed="rId6">
                      <a14:imgEffect>
                        <a14:brightnessContrast brigh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任意多边形 8"/>
          <p:cNvSpPr/>
          <p:nvPr/>
        </p:nvSpPr>
        <p:spPr>
          <a:xfrm>
            <a:off x="0" y="4780566"/>
            <a:ext cx="12192000" cy="1257376"/>
          </a:xfrm>
          <a:custGeom>
            <a:avLst/>
            <a:gdLst>
              <a:gd name="connsiteX0" fmla="*/ 0 w 12192000"/>
              <a:gd name="connsiteY0" fmla="*/ 0 h 1257376"/>
              <a:gd name="connsiteX1" fmla="*/ 6096000 w 12192000"/>
              <a:gd name="connsiteY1" fmla="*/ 1198880 h 1257376"/>
              <a:gd name="connsiteX2" fmla="*/ 12192000 w 12192000"/>
              <a:gd name="connsiteY2" fmla="*/ 0 h 1257376"/>
              <a:gd name="connsiteX3" fmla="*/ 12192000 w 12192000"/>
              <a:gd name="connsiteY3" fmla="*/ 58056 h 1257376"/>
              <a:gd name="connsiteX4" fmla="*/ 6096000 w 12192000"/>
              <a:gd name="connsiteY4" fmla="*/ 1256936 h 1257376"/>
              <a:gd name="connsiteX5" fmla="*/ 0 w 12192000"/>
              <a:gd name="connsiteY5" fmla="*/ 58056 h 12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57376">
                <a:moveTo>
                  <a:pt x="0" y="0"/>
                </a:moveTo>
                <a:cubicBezTo>
                  <a:pt x="2032407" y="399827"/>
                  <a:pt x="3584448" y="1221059"/>
                  <a:pt x="6096000" y="1198880"/>
                </a:cubicBezTo>
                <a:cubicBezTo>
                  <a:pt x="8607552" y="1176701"/>
                  <a:pt x="10159594" y="399827"/>
                  <a:pt x="12192000" y="0"/>
                </a:cubicBezTo>
                <a:lnTo>
                  <a:pt x="12192000" y="58056"/>
                </a:lnTo>
                <a:cubicBezTo>
                  <a:pt x="10159594" y="457883"/>
                  <a:pt x="8607552" y="1234757"/>
                  <a:pt x="6096000" y="1256936"/>
                </a:cubicBezTo>
                <a:cubicBezTo>
                  <a:pt x="3584448" y="1279115"/>
                  <a:pt x="2032407" y="457883"/>
                  <a:pt x="0" y="580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流程图: 离页连接符 5"/>
          <p:cNvSpPr/>
          <p:nvPr/>
        </p:nvSpPr>
        <p:spPr>
          <a:xfrm>
            <a:off x="0" y="0"/>
            <a:ext cx="12192000" cy="59944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solidFill>
            <a:srgbClr val="2E2D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Elevate The World (mix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7420" y="-766223"/>
            <a:ext cx="609600" cy="609600"/>
          </a:xfrm>
          <a:prstGeom prst="rect">
            <a:avLst/>
          </a:prstGeom>
        </p:spPr>
      </p:pic>
      <p:sp>
        <p:nvSpPr>
          <p:cNvPr id="63" name="矩形 62"/>
          <p:cNvSpPr/>
          <p:nvPr/>
        </p:nvSpPr>
        <p:spPr>
          <a:xfrm>
            <a:off x="3043830" y="3945496"/>
            <a:ext cx="74376" cy="198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64"/>
          <p:cNvSpPr/>
          <p:nvPr/>
        </p:nvSpPr>
        <p:spPr>
          <a:xfrm>
            <a:off x="7369717" y="3933845"/>
            <a:ext cx="74376" cy="198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66"/>
          <p:cNvSpPr/>
          <p:nvPr/>
        </p:nvSpPr>
        <p:spPr>
          <a:xfrm>
            <a:off x="2664460" y="3844925"/>
            <a:ext cx="6862445" cy="375920"/>
          </a:xfrm>
          <a:prstGeom prst="rect">
            <a:avLst/>
          </a:prstGeom>
        </p:spPr>
        <p:txBody>
          <a:bodyPr wrap="square" lIns="68580" tIns="34290" rIns="68580" bIns="34290">
            <a:spAutoFit/>
          </a:bodyPr>
          <a:lstStyle/>
          <a:p>
            <a:pPr algn="ctr"/>
            <a:r>
              <a:rPr lang="en-US" altLang="zh-CN" sz="2000"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Reporting time:2023.9.24   Group:17</a:t>
            </a:r>
            <a:r>
              <a:rPr lang="zh-CN" altLang="en-US" sz="2000"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8" name="TextBox 10"/>
          <p:cNvSpPr txBox="1"/>
          <p:nvPr/>
        </p:nvSpPr>
        <p:spPr>
          <a:xfrm>
            <a:off x="855980" y="2086610"/>
            <a:ext cx="10893425" cy="1198880"/>
          </a:xfrm>
          <a:prstGeom prst="rect">
            <a:avLst/>
          </a:prstGeom>
          <a:noFill/>
        </p:spPr>
        <p:txBody>
          <a:bodyPr wrap="square" rtlCol="0">
            <a:spAutoFit/>
          </a:bodyPr>
          <a:lstStyle/>
          <a:p>
            <a:pPr algn="dist"/>
            <a:r>
              <a:rPr lang="en-US" altLang="zh-CN" sz="7200" spc="3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Website Presentation</a:t>
            </a:r>
          </a:p>
        </p:txBody>
      </p:sp>
      <p:pic>
        <p:nvPicPr>
          <p:cNvPr id="71" name="图片 70" descr="WPS图片-抠图"/>
          <p:cNvPicPr>
            <a:picLocks noChangeAspect="1"/>
          </p:cNvPicPr>
          <p:nvPr/>
        </p:nvPicPr>
        <p:blipFill>
          <a:blip r:embed="rId8"/>
          <a:stretch>
            <a:fillRect/>
          </a:stretch>
        </p:blipFill>
        <p:spPr>
          <a:xfrm>
            <a:off x="3825240" y="465455"/>
            <a:ext cx="4617720" cy="1154430"/>
          </a:xfrm>
          <a:prstGeom prst="rect">
            <a:avLst/>
          </a:prstGeom>
          <a:effectLst>
            <a:outerShdw dist="50800" dir="5400000" algn="ctr" rotWithShape="0">
              <a:srgbClr val="000000">
                <a:alpha val="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grpId="0" nodeType="afterEffect">
                                  <p:stCondLst>
                                    <p:cond delay="0"/>
                                  </p:stCondLst>
                                  <p:iterate type="lt">
                                    <p:tmPct val="10000"/>
                                  </p:iterate>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1400"/>
                            </p:stCondLst>
                            <p:childTnLst>
                              <p:par>
                                <p:cTn id="12" presetID="17" presetClass="entr" presetSubtype="1"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p:cTn id="14" dur="750" fill="hold"/>
                                        <p:tgtEl>
                                          <p:spTgt spid="63"/>
                                        </p:tgtEl>
                                        <p:attrNameLst>
                                          <p:attrName>ppt_x</p:attrName>
                                        </p:attrNameLst>
                                      </p:cBhvr>
                                      <p:tavLst>
                                        <p:tav tm="0">
                                          <p:val>
                                            <p:strVal val="#ppt_x"/>
                                          </p:val>
                                        </p:tav>
                                        <p:tav tm="100000">
                                          <p:val>
                                            <p:strVal val="#ppt_x"/>
                                          </p:val>
                                        </p:tav>
                                      </p:tavLst>
                                    </p:anim>
                                    <p:anim calcmode="lin" valueType="num">
                                      <p:cBhvr>
                                        <p:cTn id="15" dur="750" fill="hold"/>
                                        <p:tgtEl>
                                          <p:spTgt spid="63"/>
                                        </p:tgtEl>
                                        <p:attrNameLst>
                                          <p:attrName>ppt_y</p:attrName>
                                        </p:attrNameLst>
                                      </p:cBhvr>
                                      <p:tavLst>
                                        <p:tav tm="0">
                                          <p:val>
                                            <p:strVal val="#ppt_y-#ppt_h/2"/>
                                          </p:val>
                                        </p:tav>
                                        <p:tav tm="100000">
                                          <p:val>
                                            <p:strVal val="#ppt_y"/>
                                          </p:val>
                                        </p:tav>
                                      </p:tavLst>
                                    </p:anim>
                                    <p:anim calcmode="lin" valueType="num">
                                      <p:cBhvr>
                                        <p:cTn id="16" dur="750" fill="hold"/>
                                        <p:tgtEl>
                                          <p:spTgt spid="63"/>
                                        </p:tgtEl>
                                        <p:attrNameLst>
                                          <p:attrName>ppt_w</p:attrName>
                                        </p:attrNameLst>
                                      </p:cBhvr>
                                      <p:tavLst>
                                        <p:tav tm="0">
                                          <p:val>
                                            <p:strVal val="#ppt_w"/>
                                          </p:val>
                                        </p:tav>
                                        <p:tav tm="100000">
                                          <p:val>
                                            <p:strVal val="#ppt_w"/>
                                          </p:val>
                                        </p:tav>
                                      </p:tavLst>
                                    </p:anim>
                                    <p:anim calcmode="lin" valueType="num">
                                      <p:cBhvr>
                                        <p:cTn id="17" dur="750" fill="hold"/>
                                        <p:tgtEl>
                                          <p:spTgt spid="63"/>
                                        </p:tgtEl>
                                        <p:attrNameLst>
                                          <p:attrName>ppt_h</p:attrName>
                                        </p:attrNameLst>
                                      </p:cBhvr>
                                      <p:tavLst>
                                        <p:tav tm="0">
                                          <p:val>
                                            <p:fltVal val="0"/>
                                          </p:val>
                                        </p:tav>
                                        <p:tav tm="100000">
                                          <p:val>
                                            <p:strVal val="#ppt_h"/>
                                          </p:val>
                                        </p:tav>
                                      </p:tavLst>
                                    </p:anim>
                                  </p:childTnLst>
                                </p:cTn>
                              </p:par>
                              <p:par>
                                <p:cTn id="18" presetID="17" presetClass="entr" presetSubtype="1" fill="hold" grpId="0" nodeType="with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p:cTn id="20" dur="750" fill="hold"/>
                                        <p:tgtEl>
                                          <p:spTgt spid="65"/>
                                        </p:tgtEl>
                                        <p:attrNameLst>
                                          <p:attrName>ppt_x</p:attrName>
                                        </p:attrNameLst>
                                      </p:cBhvr>
                                      <p:tavLst>
                                        <p:tav tm="0">
                                          <p:val>
                                            <p:strVal val="#ppt_x"/>
                                          </p:val>
                                        </p:tav>
                                        <p:tav tm="100000">
                                          <p:val>
                                            <p:strVal val="#ppt_x"/>
                                          </p:val>
                                        </p:tav>
                                      </p:tavLst>
                                    </p:anim>
                                    <p:anim calcmode="lin" valueType="num">
                                      <p:cBhvr>
                                        <p:cTn id="21" dur="750" fill="hold"/>
                                        <p:tgtEl>
                                          <p:spTgt spid="65"/>
                                        </p:tgtEl>
                                        <p:attrNameLst>
                                          <p:attrName>ppt_y</p:attrName>
                                        </p:attrNameLst>
                                      </p:cBhvr>
                                      <p:tavLst>
                                        <p:tav tm="0">
                                          <p:val>
                                            <p:strVal val="#ppt_y-#ppt_h/2"/>
                                          </p:val>
                                        </p:tav>
                                        <p:tav tm="100000">
                                          <p:val>
                                            <p:strVal val="#ppt_y"/>
                                          </p:val>
                                        </p:tav>
                                      </p:tavLst>
                                    </p:anim>
                                    <p:anim calcmode="lin" valueType="num">
                                      <p:cBhvr>
                                        <p:cTn id="22" dur="750" fill="hold"/>
                                        <p:tgtEl>
                                          <p:spTgt spid="65"/>
                                        </p:tgtEl>
                                        <p:attrNameLst>
                                          <p:attrName>ppt_w</p:attrName>
                                        </p:attrNameLst>
                                      </p:cBhvr>
                                      <p:tavLst>
                                        <p:tav tm="0">
                                          <p:val>
                                            <p:strVal val="#ppt_w"/>
                                          </p:val>
                                        </p:tav>
                                        <p:tav tm="100000">
                                          <p:val>
                                            <p:strVal val="#ppt_w"/>
                                          </p:val>
                                        </p:tav>
                                      </p:tavLst>
                                    </p:anim>
                                    <p:anim calcmode="lin" valueType="num">
                                      <p:cBhvr>
                                        <p:cTn id="23" dur="750" fill="hold"/>
                                        <p:tgtEl>
                                          <p:spTgt spid="65"/>
                                        </p:tgtEl>
                                        <p:attrNameLst>
                                          <p:attrName>ppt_h</p:attrName>
                                        </p:attrNameLst>
                                      </p:cBhvr>
                                      <p:tavLst>
                                        <p:tav tm="0">
                                          <p:val>
                                            <p:fltVal val="0"/>
                                          </p:val>
                                        </p:tav>
                                        <p:tav tm="100000">
                                          <p:val>
                                            <p:strVal val="#ppt_h"/>
                                          </p:val>
                                        </p:tav>
                                      </p:tavLst>
                                    </p:anim>
                                  </p:childTnLst>
                                </p:cTn>
                              </p:par>
                            </p:childTnLst>
                          </p:cTn>
                        </p:par>
                        <p:par>
                          <p:cTn id="24" fill="hold">
                            <p:stCondLst>
                              <p:cond delay="2150"/>
                            </p:stCondLst>
                            <p:childTnLst>
                              <p:par>
                                <p:cTn id="25" presetID="14" presetClass="entr" presetSubtype="1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randombar(horizontal)">
                                      <p:cBhvr>
                                        <p:cTn id="2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3"/>
                </p:tgtEl>
              </p:cMediaNode>
            </p:audio>
          </p:childTnLst>
        </p:cTn>
      </p:par>
    </p:tnLst>
    <p:bldLst>
      <p:bldP spid="63" grpId="0" animBg="1"/>
      <p:bldP spid="65" grpId="0" animBg="1"/>
      <p:bldP spid="67" grpId="0"/>
      <p:bldP spid="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10</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3780473" y="323204"/>
            <a:ext cx="4631055" cy="860425"/>
          </a:xfrm>
          <a:prstGeom prst="rect">
            <a:avLst/>
          </a:prstGeom>
          <a:noFill/>
        </p:spPr>
        <p:txBody>
          <a:bodyPr wrap="none" rtlCol="0">
            <a:spAutoFit/>
          </a:bodyPr>
          <a:lstStyle/>
          <a:p>
            <a:pPr algn="ct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First : Clear Design</a:t>
            </a:r>
          </a:p>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a:off x="5658247" y="109601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12" name="TextBox 1"/>
          <p:cNvSpPr txBox="1"/>
          <p:nvPr/>
        </p:nvSpPr>
        <p:spPr>
          <a:xfrm>
            <a:off x="193675" y="1323975"/>
            <a:ext cx="9374505" cy="3046095"/>
          </a:xfrm>
          <a:prstGeom prst="rect">
            <a:avLst/>
          </a:prstGeom>
          <a:noFill/>
        </p:spPr>
        <p:txBody>
          <a:bodyPr wrap="square" rtlCol="0">
            <a:spAutoFit/>
          </a:bodyPr>
          <a:lstStyle/>
          <a:p>
            <a:pPr indent="0" algn="l" fontAlgn="auto"/>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1</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t>
            </a: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Clear navigation</a:t>
            </a:r>
          </a:p>
          <a:p>
            <a:pPr indent="0" algn="l" fontAlgn="auto"/>
            <a:endParaRPr lang="en-US" altLang="zh-CN"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a:p>
            <a:pPr indent="0" algn="l" fontAlgn="auto"/>
            <a:endParaRPr lang="en-US" altLang="zh-CN"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a:p>
            <a:pPr indent="0" algn="l" fontAlgn="auto"/>
            <a:endParaRPr lang="en-US" altLang="zh-CN"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a:p>
            <a:pPr indent="0" algn="l" fontAlgn="auto"/>
            <a:endParaRPr lang="en-US" altLang="zh-CN"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a:p>
            <a:pPr indent="0" algn="l" fontAlgn="auto"/>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2</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t>
            </a: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Convenient anchor points </a:t>
            </a:r>
          </a:p>
        </p:txBody>
      </p:sp>
      <p:grpSp>
        <p:nvGrpSpPr>
          <p:cNvPr id="5" name="组合 4"/>
          <p:cNvGrpSpPr/>
          <p:nvPr/>
        </p:nvGrpSpPr>
        <p:grpSpPr>
          <a:xfrm>
            <a:off x="9332595" y="2217420"/>
            <a:ext cx="1826895" cy="2548255"/>
            <a:chOff x="9332686" y="2879146"/>
            <a:chExt cx="1240064" cy="1886857"/>
          </a:xfrm>
        </p:grpSpPr>
        <p:sp>
          <p:nvSpPr>
            <p:cNvPr id="15" name="矩形 14"/>
            <p:cNvSpPr/>
            <p:nvPr/>
          </p:nvSpPr>
          <p:spPr>
            <a:xfrm>
              <a:off x="9666514" y="2879146"/>
              <a:ext cx="906236" cy="1886857"/>
            </a:xfrm>
            <a:prstGeom prst="rect">
              <a:avLst/>
            </a:prstGeom>
            <a:noFill/>
            <a:ln w="57150">
              <a:solidFill>
                <a:srgbClr val="4141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p:nvSpPr>
          <p:spPr>
            <a:xfrm>
              <a:off x="9332686" y="3249386"/>
              <a:ext cx="711200" cy="1088571"/>
            </a:xfrm>
            <a:prstGeom prst="rect">
              <a:avLst/>
            </a:prstGeom>
            <a:solidFill>
              <a:srgbClr val="DCD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 name="TextBox 1"/>
          <p:cNvSpPr txBox="1"/>
          <p:nvPr/>
        </p:nvSpPr>
        <p:spPr>
          <a:xfrm>
            <a:off x="6261100" y="2654935"/>
            <a:ext cx="4119245" cy="1568450"/>
          </a:xfrm>
          <a:prstGeom prst="rect">
            <a:avLst/>
          </a:prstGeom>
          <a:noFill/>
        </p:spPr>
        <p:txBody>
          <a:bodyPr wrap="square" rtlCol="0">
            <a:spAutoFit/>
          </a:bodyPr>
          <a:lstStyle/>
          <a:p>
            <a:pPr algn="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Our clients expect a website with a clear and user-friendly design, enabling them to effortlessly navigate and swiftly locate the desired information. This ensures a seamless user experience, enhancing overall satisfaction.</a:t>
            </a:r>
          </a:p>
        </p:txBody>
      </p:sp>
      <p:pic>
        <p:nvPicPr>
          <p:cNvPr id="7" name="图片 6" descr="ec0baedb80f4c6928a9f20fa12ac299"/>
          <p:cNvPicPr>
            <a:picLocks noChangeAspect="1"/>
          </p:cNvPicPr>
          <p:nvPr/>
        </p:nvPicPr>
        <p:blipFill>
          <a:blip r:embed="rId3"/>
          <a:stretch>
            <a:fillRect/>
          </a:stretch>
        </p:blipFill>
        <p:spPr>
          <a:xfrm>
            <a:off x="257810" y="1938655"/>
            <a:ext cx="5521325" cy="1826260"/>
          </a:xfrm>
          <a:prstGeom prst="rect">
            <a:avLst/>
          </a:prstGeom>
        </p:spPr>
      </p:pic>
      <p:pic>
        <p:nvPicPr>
          <p:cNvPr id="8" name="图片 7" descr="747775985eb9022b10e8c73ffbd54b5"/>
          <p:cNvPicPr>
            <a:picLocks noChangeAspect="1"/>
          </p:cNvPicPr>
          <p:nvPr/>
        </p:nvPicPr>
        <p:blipFill>
          <a:blip r:embed="rId4"/>
          <a:stretch>
            <a:fillRect/>
          </a:stretch>
        </p:blipFill>
        <p:spPr>
          <a:xfrm>
            <a:off x="257810" y="4372610"/>
            <a:ext cx="5640705" cy="1831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35" presetClass="path" presetSubtype="0" accel="50000" decel="50000" autoRev="1" fill="hold" nodeType="withEffect">
                                  <p:stCondLst>
                                    <p:cond delay="250"/>
                                  </p:stCondLst>
                                  <p:childTnLst>
                                    <p:animMotion origin="layout" path="M 0 0 L -0.25 0 E" pathEditMode="relative" ptsTypes="">
                                      <p:cBhvr>
                                        <p:cTn id="10" dur="2000" fill="hold"/>
                                        <p:tgtEl>
                                          <p:spTgt spid="5"/>
                                        </p:tgtEl>
                                        <p:attrNameLst>
                                          <p:attrName>ppt_x</p:attrName>
                                          <p:attrName>ppt_y</p:attrName>
                                        </p:attrNameLst>
                                      </p:cBhvr>
                                    </p:animMotion>
                                  </p:childTnLst>
                                </p:cTn>
                              </p:par>
                              <p:par>
                                <p:cTn id="11" presetID="10" presetClass="entr" presetSubtype="0" fill="hold" grpId="0" nodeType="withEffect">
                                  <p:stCondLst>
                                    <p:cond delay="2750"/>
                                  </p:stCondLst>
                                  <p:iterate type="lt">
                                    <p:tmPct val="10000"/>
                                  </p:iterate>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2750"/>
                                  </p:stCondLst>
                                  <p:iterate type="lt">
                                    <p:tmPct val="10000"/>
                                  </p:iterate>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fade">
                                      <p:cBhvr>
                                        <p:cTn id="16" dur="500"/>
                                        <p:tgtEl>
                                          <p:spTgt spid="12">
                                            <p:txEl>
                                              <p:pRg st="5" end="5"/>
                                            </p:txEl>
                                          </p:spTgt>
                                        </p:tgtEl>
                                      </p:cBhvr>
                                    </p:animEffect>
                                  </p:childTnLst>
                                </p:cTn>
                              </p:par>
                              <p:par>
                                <p:cTn id="17" presetID="10" presetClass="entr" presetSubtype="0" fill="hold" grpId="0" nodeType="withEffect">
                                  <p:stCondLst>
                                    <p:cond delay="2750"/>
                                  </p:stCondLst>
                                  <p:iterate type="lt">
                                    <p:tmPct val="10000"/>
                                  </p:iterate>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250"/>
                                        <p:tgtEl>
                                          <p:spTgt spid="1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ppt_x</p:attrName>
                                        </p:attrNameLst>
                                      </p:cBhvr>
                                      <p:tavLst>
                                        <p:tav tm="0">
                                          <p:val>
                                            <p:strVal val="#ppt_x-.2"/>
                                          </p:val>
                                        </p:tav>
                                        <p:tav tm="100000">
                                          <p:val>
                                            <p:strVal val="#ppt_x"/>
                                          </p:val>
                                        </p:tav>
                                      </p:tavLst>
                                    </p:anim>
                                    <p:anim calcmode="lin" valueType="num">
                                      <p:cBhvr>
                                        <p:cTn id="25"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9"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ppt_x</p:attrName>
                                        </p:attrNameLst>
                                      </p:cBhvr>
                                      <p:tavLst>
                                        <p:tav tm="0">
                                          <p:val>
                                            <p:strVal val="#ppt_x-.2"/>
                                          </p:val>
                                        </p:tav>
                                        <p:tav tm="100000">
                                          <p:val>
                                            <p:strVal val="#ppt_x"/>
                                          </p:val>
                                        </p:tav>
                                      </p:tavLst>
                                    </p:anim>
                                    <p:anim calcmode="lin" valueType="num">
                                      <p:cBhvr>
                                        <p:cTn id="32"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3"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11</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2589214" y="440679"/>
            <a:ext cx="7013575" cy="860425"/>
          </a:xfrm>
          <a:prstGeom prst="rect">
            <a:avLst/>
          </a:prstGeom>
          <a:noFill/>
        </p:spPr>
        <p:txBody>
          <a:bodyPr wrap="none" rtlCol="0">
            <a:spAutoFit/>
          </a:bodyPr>
          <a:lstStyle/>
          <a:p>
            <a:pPr algn="ct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Second : Meet customer needs</a:t>
            </a:r>
          </a:p>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5658247" y="1302453"/>
            <a:ext cx="2583543" cy="3991428"/>
          </a:xfrm>
          <a:custGeom>
            <a:avLst/>
            <a:gdLst>
              <a:gd name="connsiteX0" fmla="*/ 0 w 1741714"/>
              <a:gd name="connsiteY0" fmla="*/ 1233714 h 3991428"/>
              <a:gd name="connsiteX1" fmla="*/ 1248228 w 1741714"/>
              <a:gd name="connsiteY1" fmla="*/ 0 h 3991428"/>
              <a:gd name="connsiteX2" fmla="*/ 1741714 w 1741714"/>
              <a:gd name="connsiteY2" fmla="*/ 1262743 h 3991428"/>
              <a:gd name="connsiteX3" fmla="*/ 1277257 w 1741714"/>
              <a:gd name="connsiteY3" fmla="*/ 2989943 h 3991428"/>
              <a:gd name="connsiteX4" fmla="*/ 449943 w 1741714"/>
              <a:gd name="connsiteY4" fmla="*/ 3991428 h 3991428"/>
              <a:gd name="connsiteX5" fmla="*/ 0 w 1741714"/>
              <a:gd name="connsiteY5" fmla="*/ 1233714 h 3991428"/>
              <a:gd name="connsiteX0-1" fmla="*/ 0 w 2583543"/>
              <a:gd name="connsiteY0-2" fmla="*/ 1233714 h 3991428"/>
              <a:gd name="connsiteX1-3" fmla="*/ 1248228 w 2583543"/>
              <a:gd name="connsiteY1-4" fmla="*/ 0 h 3991428"/>
              <a:gd name="connsiteX2-5" fmla="*/ 2583543 w 2583543"/>
              <a:gd name="connsiteY2-6" fmla="*/ 1306286 h 3991428"/>
              <a:gd name="connsiteX3-7" fmla="*/ 1277257 w 2583543"/>
              <a:gd name="connsiteY3-8" fmla="*/ 2989943 h 3991428"/>
              <a:gd name="connsiteX4-9" fmla="*/ 449943 w 2583543"/>
              <a:gd name="connsiteY4-10" fmla="*/ 3991428 h 3991428"/>
              <a:gd name="connsiteX5-11" fmla="*/ 0 w 2583543"/>
              <a:gd name="connsiteY5-12" fmla="*/ 1233714 h 3991428"/>
              <a:gd name="connsiteX0-13" fmla="*/ 0 w 2583543"/>
              <a:gd name="connsiteY0-14" fmla="*/ 1030514 h 3991428"/>
              <a:gd name="connsiteX1-15" fmla="*/ 1248228 w 2583543"/>
              <a:gd name="connsiteY1-16" fmla="*/ 0 h 3991428"/>
              <a:gd name="connsiteX2-17" fmla="*/ 2583543 w 2583543"/>
              <a:gd name="connsiteY2-18" fmla="*/ 1306286 h 3991428"/>
              <a:gd name="connsiteX3-19" fmla="*/ 1277257 w 2583543"/>
              <a:gd name="connsiteY3-20" fmla="*/ 2989943 h 3991428"/>
              <a:gd name="connsiteX4-21" fmla="*/ 449943 w 2583543"/>
              <a:gd name="connsiteY4-22" fmla="*/ 3991428 h 3991428"/>
              <a:gd name="connsiteX5-23" fmla="*/ 0 w 2583543"/>
              <a:gd name="connsiteY5-24" fmla="*/ 1030514 h 399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83543" h="3991428">
                <a:moveTo>
                  <a:pt x="0" y="1030514"/>
                </a:moveTo>
                <a:lnTo>
                  <a:pt x="1248228" y="0"/>
                </a:lnTo>
                <a:lnTo>
                  <a:pt x="2583543" y="1306286"/>
                </a:lnTo>
                <a:lnTo>
                  <a:pt x="1277257" y="2989943"/>
                </a:lnTo>
                <a:lnTo>
                  <a:pt x="449943" y="3991428"/>
                </a:lnTo>
                <a:lnTo>
                  <a:pt x="0" y="1030514"/>
                </a:ln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任意多边形 6"/>
          <p:cNvSpPr/>
          <p:nvPr/>
        </p:nvSpPr>
        <p:spPr>
          <a:xfrm>
            <a:off x="3771230" y="2414610"/>
            <a:ext cx="2409372" cy="3962399"/>
          </a:xfrm>
          <a:custGeom>
            <a:avLst/>
            <a:gdLst>
              <a:gd name="connsiteX0" fmla="*/ 0 w 1611086"/>
              <a:gd name="connsiteY0" fmla="*/ 1393371 h 3744685"/>
              <a:gd name="connsiteX1" fmla="*/ 551543 w 1611086"/>
              <a:gd name="connsiteY1" fmla="*/ 0 h 3744685"/>
              <a:gd name="connsiteX2" fmla="*/ 1567543 w 1611086"/>
              <a:gd name="connsiteY2" fmla="*/ 362857 h 3744685"/>
              <a:gd name="connsiteX3" fmla="*/ 1611086 w 1611086"/>
              <a:gd name="connsiteY3" fmla="*/ 3265714 h 3744685"/>
              <a:gd name="connsiteX4" fmla="*/ 972457 w 1611086"/>
              <a:gd name="connsiteY4" fmla="*/ 3744685 h 3744685"/>
              <a:gd name="connsiteX5" fmla="*/ 0 w 1611086"/>
              <a:gd name="connsiteY5" fmla="*/ 1393371 h 3744685"/>
              <a:gd name="connsiteX0-1" fmla="*/ 0 w 1973943"/>
              <a:gd name="connsiteY0-2" fmla="*/ 1422400 h 3744685"/>
              <a:gd name="connsiteX1-3" fmla="*/ 914400 w 1973943"/>
              <a:gd name="connsiteY1-4" fmla="*/ 0 h 3744685"/>
              <a:gd name="connsiteX2-5" fmla="*/ 1930400 w 1973943"/>
              <a:gd name="connsiteY2-6" fmla="*/ 362857 h 3744685"/>
              <a:gd name="connsiteX3-7" fmla="*/ 1973943 w 1973943"/>
              <a:gd name="connsiteY3-8" fmla="*/ 3265714 h 3744685"/>
              <a:gd name="connsiteX4-9" fmla="*/ 1335314 w 1973943"/>
              <a:gd name="connsiteY4-10" fmla="*/ 3744685 h 3744685"/>
              <a:gd name="connsiteX5-11" fmla="*/ 0 w 1973943"/>
              <a:gd name="connsiteY5-12" fmla="*/ 1422400 h 3744685"/>
              <a:gd name="connsiteX0-13" fmla="*/ 0 w 2409372"/>
              <a:gd name="connsiteY0-14" fmla="*/ 1422400 h 3744685"/>
              <a:gd name="connsiteX1-15" fmla="*/ 1349829 w 2409372"/>
              <a:gd name="connsiteY1-16" fmla="*/ 0 h 3744685"/>
              <a:gd name="connsiteX2-17" fmla="*/ 2365829 w 2409372"/>
              <a:gd name="connsiteY2-18" fmla="*/ 362857 h 3744685"/>
              <a:gd name="connsiteX3-19" fmla="*/ 2409372 w 2409372"/>
              <a:gd name="connsiteY3-20" fmla="*/ 3265714 h 3744685"/>
              <a:gd name="connsiteX4-21" fmla="*/ 1770743 w 2409372"/>
              <a:gd name="connsiteY4-22" fmla="*/ 3744685 h 3744685"/>
              <a:gd name="connsiteX5-23" fmla="*/ 0 w 2409372"/>
              <a:gd name="connsiteY5-24" fmla="*/ 1422400 h 3744685"/>
              <a:gd name="connsiteX0-25" fmla="*/ 0 w 2409372"/>
              <a:gd name="connsiteY0-26" fmla="*/ 1640114 h 3962399"/>
              <a:gd name="connsiteX1-27" fmla="*/ 1306286 w 2409372"/>
              <a:gd name="connsiteY1-28" fmla="*/ 0 h 3962399"/>
              <a:gd name="connsiteX2-29" fmla="*/ 2365829 w 2409372"/>
              <a:gd name="connsiteY2-30" fmla="*/ 580571 h 3962399"/>
              <a:gd name="connsiteX3-31" fmla="*/ 2409372 w 2409372"/>
              <a:gd name="connsiteY3-32" fmla="*/ 3483428 h 3962399"/>
              <a:gd name="connsiteX4-33" fmla="*/ 1770743 w 2409372"/>
              <a:gd name="connsiteY4-34" fmla="*/ 3962399 h 3962399"/>
              <a:gd name="connsiteX5-35" fmla="*/ 0 w 2409372"/>
              <a:gd name="connsiteY5-36" fmla="*/ 1640114 h 39623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409372" h="3962399">
                <a:moveTo>
                  <a:pt x="0" y="1640114"/>
                </a:moveTo>
                <a:lnTo>
                  <a:pt x="1306286" y="0"/>
                </a:lnTo>
                <a:lnTo>
                  <a:pt x="2365829" y="580571"/>
                </a:lnTo>
                <a:lnTo>
                  <a:pt x="2409372" y="3483428"/>
                </a:lnTo>
                <a:lnTo>
                  <a:pt x="1770743" y="3962399"/>
                </a:lnTo>
                <a:lnTo>
                  <a:pt x="0" y="1640114"/>
                </a:lnTo>
                <a:close/>
              </a:path>
            </a:pathLst>
          </a:custGeom>
          <a:solidFill>
            <a:srgbClr val="41414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1"/>
          <p:cNvSpPr txBox="1"/>
          <p:nvPr/>
        </p:nvSpPr>
        <p:spPr>
          <a:xfrm>
            <a:off x="5736718" y="2332762"/>
            <a:ext cx="2092832" cy="584775"/>
          </a:xfrm>
          <a:prstGeom prst="rect">
            <a:avLst/>
          </a:prstGeom>
          <a:noFill/>
        </p:spPr>
        <p:txBody>
          <a:bodyPr wrap="square" rtlCol="0">
            <a:spAutoFit/>
          </a:bodyPr>
          <a:lstStyle/>
          <a:p>
            <a:pPr algn="r"/>
            <a:r>
              <a:rPr lang="en-US" altLang="zh-CN"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CONTACT </a:t>
            </a:r>
          </a:p>
          <a:p>
            <a:pPr algn="r"/>
            <a:r>
              <a:rPr lang="en-US" altLang="zh-CN"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INFORMATION</a:t>
            </a:r>
          </a:p>
        </p:txBody>
      </p:sp>
      <p:sp>
        <p:nvSpPr>
          <p:cNvPr id="9" name="TextBox 1"/>
          <p:cNvSpPr txBox="1"/>
          <p:nvPr/>
        </p:nvSpPr>
        <p:spPr>
          <a:xfrm>
            <a:off x="4350464" y="3737911"/>
            <a:ext cx="2092832" cy="583565"/>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SEVICE</a:t>
            </a:r>
          </a:p>
          <a:p>
            <a:r>
              <a:rPr lang="en-US" altLang="zh-CN"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INFORMATION</a:t>
            </a:r>
          </a:p>
        </p:txBody>
      </p:sp>
      <p:sp>
        <p:nvSpPr>
          <p:cNvPr id="10" name="TextBox 1"/>
          <p:cNvSpPr txBox="1"/>
          <p:nvPr/>
        </p:nvSpPr>
        <p:spPr>
          <a:xfrm>
            <a:off x="8503157" y="1878791"/>
            <a:ext cx="2914370" cy="169277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CONTACT INFORMATION</a:t>
            </a:r>
          </a:p>
          <a:p>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Therefore it may be the case that issues arise, i.e. issues with national postal services, international customs issues etc. </a:t>
            </a:r>
          </a:p>
        </p:txBody>
      </p:sp>
      <p:sp>
        <p:nvSpPr>
          <p:cNvPr id="11" name="TextBox 1"/>
          <p:cNvSpPr txBox="1"/>
          <p:nvPr/>
        </p:nvSpPr>
        <p:spPr>
          <a:xfrm>
            <a:off x="143301" y="3298167"/>
            <a:ext cx="3316276" cy="3170099"/>
          </a:xfrm>
          <a:prstGeom prst="rect">
            <a:avLst/>
          </a:prstGeom>
          <a:noFill/>
        </p:spPr>
        <p:txBody>
          <a:bodyPr wrap="square" rtlCol="0">
            <a:spAutoFit/>
          </a:bodyPr>
          <a:lstStyle/>
          <a:p>
            <a:pPr algn="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SEVICE INFORMATION</a:t>
            </a:r>
          </a:p>
          <a:p>
            <a:pPr algn="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As a web site specializing in small business and tax accounting, provides accurate service information to meet the diverse needs of customers.</a:t>
            </a:r>
          </a:p>
          <a:p>
            <a:pPr algn="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a:p>
            <a:pPr algn="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homepage showcases the company culture and future corporate plans to enhance the credibility of the webpage </a:t>
            </a:r>
          </a:p>
          <a:p>
            <a:pPr algn="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a:t>
            </a:r>
          </a:p>
        </p:txBody>
      </p:sp>
      <p:cxnSp>
        <p:nvCxnSpPr>
          <p:cNvPr id="13" name="直接连接符 12"/>
          <p:cNvCxnSpPr/>
          <p:nvPr/>
        </p:nvCxnSpPr>
        <p:spPr>
          <a:xfrm>
            <a:off x="7829550" y="2609493"/>
            <a:ext cx="307181" cy="0"/>
          </a:xfrm>
          <a:prstGeom prst="line">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5376d5e42a5e62acfbb38139667e1fb"/>
          <p:cNvPicPr>
            <a:picLocks noChangeAspect="1"/>
          </p:cNvPicPr>
          <p:nvPr/>
        </p:nvPicPr>
        <p:blipFill>
          <a:blip r:embed="rId2"/>
          <a:stretch>
            <a:fillRect/>
          </a:stretch>
        </p:blipFill>
        <p:spPr>
          <a:xfrm>
            <a:off x="8599805" y="3830955"/>
            <a:ext cx="2894330" cy="2011045"/>
          </a:xfrm>
          <a:prstGeom prst="rect">
            <a:avLst/>
          </a:prstGeom>
        </p:spPr>
      </p:pic>
      <p:cxnSp>
        <p:nvCxnSpPr>
          <p:cNvPr id="15" name="直接连接符 14"/>
          <p:cNvCxnSpPr/>
          <p:nvPr/>
        </p:nvCxnSpPr>
        <p:spPr>
          <a:xfrm flipH="1">
            <a:off x="3855427" y="4050875"/>
            <a:ext cx="307181" cy="0"/>
          </a:xfrm>
          <a:prstGeom prst="line">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482688" y="3254207"/>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599872" y="1852415"/>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 calcmode="lin" valueType="num">
                                      <p:cBhvr>
                                        <p:cTn id="9" dur="2000" fill="hold"/>
                                        <p:tgtEl>
                                          <p:spTgt spid="6"/>
                                        </p:tgtEl>
                                        <p:attrNameLst>
                                          <p:attrName>style.rotation</p:attrName>
                                        </p:attrNameLst>
                                      </p:cBhvr>
                                      <p:tavLst>
                                        <p:tav tm="0">
                                          <p:val>
                                            <p:fltVal val="360"/>
                                          </p:val>
                                        </p:tav>
                                        <p:tav tm="100000">
                                          <p:val>
                                            <p:fltVal val="0"/>
                                          </p:val>
                                        </p:tav>
                                      </p:tavLst>
                                    </p:anim>
                                    <p:animEffect transition="in" filter="fade">
                                      <p:cBhvr>
                                        <p:cTn id="10" dur="2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accel="50000" decel="50000" autoRev="1" fill="hold" grpId="1" nodeType="withEffect">
                                  <p:stCondLst>
                                    <p:cond delay="0"/>
                                  </p:stCondLst>
                                  <p:childTnLst>
                                    <p:animMotion origin="layout" path="M 0 0 L 0 0.25 E" pathEditMode="relative" ptsTypes="">
                                      <p:cBhvr>
                                        <p:cTn id="15" dur="2000" fill="hold"/>
                                        <p:tgtEl>
                                          <p:spTgt spid="7"/>
                                        </p:tgtEl>
                                        <p:attrNameLst>
                                          <p:attrName>ppt_x</p:attrName>
                                          <p:attrName>ppt_y</p:attrName>
                                        </p:attrNameLst>
                                      </p:cBhvr>
                                    </p:animMotion>
                                  </p:childTnLst>
                                </p:cTn>
                              </p:par>
                              <p:par>
                                <p:cTn id="16" presetID="2" presetClass="entr" presetSubtype="8" decel="10000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1250" fill="hold"/>
                                        <p:tgtEl>
                                          <p:spTgt spid="16"/>
                                        </p:tgtEl>
                                        <p:attrNameLst>
                                          <p:attrName>ppt_x</p:attrName>
                                        </p:attrNameLst>
                                      </p:cBhvr>
                                      <p:tavLst>
                                        <p:tav tm="0">
                                          <p:val>
                                            <p:strVal val="0-#ppt_w/2"/>
                                          </p:val>
                                        </p:tav>
                                        <p:tav tm="100000">
                                          <p:val>
                                            <p:strVal val="#ppt_x"/>
                                          </p:val>
                                        </p:tav>
                                      </p:tavLst>
                                    </p:anim>
                                    <p:anim calcmode="lin" valueType="num">
                                      <p:cBhvr additive="base">
                                        <p:cTn id="19" dur="1250" fill="hold"/>
                                        <p:tgtEl>
                                          <p:spTgt spid="16"/>
                                        </p:tgtEl>
                                        <p:attrNameLst>
                                          <p:attrName>ppt_y</p:attrName>
                                        </p:attrNameLst>
                                      </p:cBhvr>
                                      <p:tavLst>
                                        <p:tav tm="0">
                                          <p:val>
                                            <p:strVal val="#ppt_y"/>
                                          </p:val>
                                        </p:tav>
                                        <p:tav tm="100000">
                                          <p:val>
                                            <p:strVal val="#ppt_y"/>
                                          </p:val>
                                        </p:tav>
                                      </p:tavLst>
                                    </p:anim>
                                  </p:childTnLst>
                                </p:cTn>
                              </p:par>
                              <p:par>
                                <p:cTn id="20" presetID="2" presetClass="entr" presetSubtype="8" decel="10000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250" fill="hold"/>
                                        <p:tgtEl>
                                          <p:spTgt spid="17"/>
                                        </p:tgtEl>
                                        <p:attrNameLst>
                                          <p:attrName>ppt_x</p:attrName>
                                        </p:attrNameLst>
                                      </p:cBhvr>
                                      <p:tavLst>
                                        <p:tav tm="0">
                                          <p:val>
                                            <p:strVal val="0-#ppt_w/2"/>
                                          </p:val>
                                        </p:tav>
                                        <p:tav tm="100000">
                                          <p:val>
                                            <p:strVal val="#ppt_x"/>
                                          </p:val>
                                        </p:tav>
                                      </p:tavLst>
                                    </p:anim>
                                    <p:anim calcmode="lin" valueType="num">
                                      <p:cBhvr additive="base">
                                        <p:cTn id="23" dur="1250" fill="hold"/>
                                        <p:tgtEl>
                                          <p:spTgt spid="17"/>
                                        </p:tgtEl>
                                        <p:attrNameLst>
                                          <p:attrName>ppt_y</p:attrName>
                                        </p:attrNameLst>
                                      </p:cBhvr>
                                      <p:tavLst>
                                        <p:tav tm="0">
                                          <p:val>
                                            <p:strVal val="#ppt_y"/>
                                          </p:val>
                                        </p:tav>
                                        <p:tav tm="100000">
                                          <p:val>
                                            <p:strVal val="#ppt_y"/>
                                          </p:val>
                                        </p:tav>
                                      </p:tavLst>
                                    </p:anim>
                                  </p:childTnLst>
                                </p:cTn>
                              </p:par>
                              <p:par>
                                <p:cTn id="24" presetID="12" presetClass="entr" presetSubtype="2" fill="hold" nodeType="withEffect">
                                  <p:stCondLst>
                                    <p:cond delay="350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1000"/>
                                        <p:tgtEl>
                                          <p:spTgt spid="15"/>
                                        </p:tgtEl>
                                        <p:attrNameLst>
                                          <p:attrName>ppt_x</p:attrName>
                                        </p:attrNameLst>
                                      </p:cBhvr>
                                      <p:tavLst>
                                        <p:tav tm="0">
                                          <p:val>
                                            <p:strVal val="#ppt_x+#ppt_w*1.125000"/>
                                          </p:val>
                                        </p:tav>
                                        <p:tav tm="100000">
                                          <p:val>
                                            <p:strVal val="#ppt_x"/>
                                          </p:val>
                                        </p:tav>
                                      </p:tavLst>
                                    </p:anim>
                                    <p:animEffect transition="in" filter="wipe(left)">
                                      <p:cBhvr>
                                        <p:cTn id="27" dur="1000"/>
                                        <p:tgtEl>
                                          <p:spTgt spid="15"/>
                                        </p:tgtEl>
                                      </p:cBhvr>
                                    </p:animEffect>
                                  </p:childTnLst>
                                </p:cTn>
                              </p:par>
                              <p:par>
                                <p:cTn id="28" presetID="12" presetClass="entr" presetSubtype="8" fill="hold" nodeType="withEffect">
                                  <p:stCondLst>
                                    <p:cond delay="35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p:tgtEl>
                                          <p:spTgt spid="13"/>
                                        </p:tgtEl>
                                        <p:attrNameLst>
                                          <p:attrName>ppt_x</p:attrName>
                                        </p:attrNameLst>
                                      </p:cBhvr>
                                      <p:tavLst>
                                        <p:tav tm="0">
                                          <p:val>
                                            <p:strVal val="#ppt_x-#ppt_w*1.125000"/>
                                          </p:val>
                                        </p:tav>
                                        <p:tav tm="100000">
                                          <p:val>
                                            <p:strVal val="#ppt_x"/>
                                          </p:val>
                                        </p:tav>
                                      </p:tavLst>
                                    </p:anim>
                                    <p:animEffect transition="in" filter="wipe(right)">
                                      <p:cBhvr>
                                        <p:cTn id="31" dur="1000"/>
                                        <p:tgtEl>
                                          <p:spTgt spid="13"/>
                                        </p:tgtEl>
                                      </p:cBhvr>
                                    </p:animEffect>
                                  </p:childTnLst>
                                </p:cTn>
                              </p:par>
                              <p:par>
                                <p:cTn id="32" presetID="10" presetClass="entr" presetSubtype="0" fill="hold" grpId="0" nodeType="withEffect">
                                  <p:stCondLst>
                                    <p:cond delay="4250"/>
                                  </p:stCondLst>
                                  <p:iterate type="lt">
                                    <p:tmPct val="10000"/>
                                  </p:iterate>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par>
                                <p:cTn id="35" presetID="10" presetClass="entr" presetSubtype="0" fill="hold" grpId="0" nodeType="withEffect">
                                  <p:stCondLst>
                                    <p:cond delay="4250"/>
                                  </p:stCondLst>
                                  <p:iterate type="lt">
                                    <p:tmPct val="10000"/>
                                  </p:iterate>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par>
                                <p:cTn id="38" presetID="10" presetClass="entr" presetSubtype="0" fill="hold" grpId="0" nodeType="withEffect">
                                  <p:stCondLst>
                                    <p:cond delay="4250"/>
                                  </p:stCondLst>
                                  <p:iterate type="lt">
                                    <p:tmPct val="10000"/>
                                  </p:iterate>
                                  <p:childTnLst>
                                    <p:set>
                                      <p:cBhvr>
                                        <p:cTn id="39" dur="1" fill="hold">
                                          <p:stCondLst>
                                            <p:cond delay="0"/>
                                          </p:stCondLst>
                                        </p:cTn>
                                        <p:tgtEl>
                                          <p:spTgt spid="9">
                                            <p:txEl>
                                              <p:pRg st="1" end="1"/>
                                            </p:txEl>
                                          </p:spTgt>
                                        </p:tgtEl>
                                        <p:attrNameLst>
                                          <p:attrName>style.visibility</p:attrName>
                                        </p:attrNameLst>
                                      </p:cBhvr>
                                      <p:to>
                                        <p:strVal val="visible"/>
                                      </p:to>
                                    </p:set>
                                    <p:animEffect transition="in" filter="fade">
                                      <p:cBhvr>
                                        <p:cTn id="40" dur="500"/>
                                        <p:tgtEl>
                                          <p:spTgt spid="9">
                                            <p:txEl>
                                              <p:pRg st="1" end="1"/>
                                            </p:txEl>
                                          </p:spTgt>
                                        </p:tgtEl>
                                      </p:cBhvr>
                                    </p:animEffect>
                                  </p:childTnLst>
                                </p:cTn>
                              </p:par>
                              <p:par>
                                <p:cTn id="41" presetID="10" presetClass="entr" presetSubtype="0" fill="hold" nodeType="withEffect">
                                  <p:stCondLst>
                                    <p:cond delay="425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fade">
                                      <p:cBhvr>
                                        <p:cTn id="43" dur="500"/>
                                        <p:tgtEl>
                                          <p:spTgt spid="9">
                                            <p:txEl>
                                              <p:pRg st="0" end="0"/>
                                            </p:txEl>
                                          </p:spTgt>
                                        </p:tgtEl>
                                      </p:cBhvr>
                                    </p:animEffect>
                                  </p:childTnLst>
                                </p:cTn>
                              </p:par>
                              <p:par>
                                <p:cTn id="44" presetID="10" presetClass="entr" presetSubtype="0" fill="hold" grpId="0" nodeType="withEffect">
                                  <p:stCondLst>
                                    <p:cond delay="4250"/>
                                  </p:stCondLst>
                                  <p:iterate type="lt">
                                    <p:tmPct val="10000"/>
                                  </p:iterate>
                                  <p:childTnLst>
                                    <p:set>
                                      <p:cBhvr>
                                        <p:cTn id="45" dur="1" fill="hold">
                                          <p:stCondLst>
                                            <p:cond delay="0"/>
                                          </p:stCondLst>
                                        </p:cTn>
                                        <p:tgtEl>
                                          <p:spTgt spid="10">
                                            <p:txEl>
                                              <p:pRg st="0" end="0"/>
                                            </p:txEl>
                                          </p:spTgt>
                                        </p:tgtEl>
                                        <p:attrNameLst>
                                          <p:attrName>style.visibility</p:attrName>
                                        </p:attrNameLst>
                                      </p:cBhvr>
                                      <p:to>
                                        <p:strVal val="visible"/>
                                      </p:to>
                                    </p:set>
                                    <p:animEffect transition="in" filter="fade">
                                      <p:cBhvr>
                                        <p:cTn id="46" dur="250"/>
                                        <p:tgtEl>
                                          <p:spTgt spid="10">
                                            <p:txEl>
                                              <p:pRg st="0" end="0"/>
                                            </p:txEl>
                                          </p:spTgt>
                                        </p:tgtEl>
                                      </p:cBhvr>
                                    </p:animEffect>
                                  </p:childTnLst>
                                </p:cTn>
                              </p:par>
                              <p:par>
                                <p:cTn id="47" presetID="10" presetClass="entr" presetSubtype="0" fill="hold" grpId="0" nodeType="withEffect">
                                  <p:stCondLst>
                                    <p:cond delay="4250"/>
                                  </p:stCondLst>
                                  <p:iterate type="lt">
                                    <p:tmPct val="10000"/>
                                  </p:iterate>
                                  <p:childTnLst>
                                    <p:set>
                                      <p:cBhvr>
                                        <p:cTn id="48" dur="1" fill="hold">
                                          <p:stCondLst>
                                            <p:cond delay="0"/>
                                          </p:stCondLst>
                                        </p:cTn>
                                        <p:tgtEl>
                                          <p:spTgt spid="10">
                                            <p:txEl>
                                              <p:pRg st="1" end="1"/>
                                            </p:txEl>
                                          </p:spTgt>
                                        </p:tgtEl>
                                        <p:attrNameLst>
                                          <p:attrName>style.visibility</p:attrName>
                                        </p:attrNameLst>
                                      </p:cBhvr>
                                      <p:to>
                                        <p:strVal val="visible"/>
                                      </p:to>
                                    </p:set>
                                    <p:animEffect transition="in" filter="fade">
                                      <p:cBhvr>
                                        <p:cTn id="49" dur="250"/>
                                        <p:tgtEl>
                                          <p:spTgt spid="10">
                                            <p:txEl>
                                              <p:pRg st="1" end="1"/>
                                            </p:txEl>
                                          </p:spTgt>
                                        </p:tgtEl>
                                      </p:cBhvr>
                                    </p:animEffect>
                                  </p:childTnLst>
                                </p:cTn>
                              </p:par>
                              <p:par>
                                <p:cTn id="50" presetID="10" presetClass="entr" presetSubtype="0" fill="hold" grpId="0" nodeType="withEffect">
                                  <p:stCondLst>
                                    <p:cond delay="4250"/>
                                  </p:stCondLst>
                                  <p:iterate type="lt">
                                    <p:tmPct val="10000"/>
                                  </p:iterate>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250"/>
                                        <p:tgtEl>
                                          <p:spTgt spid="11">
                                            <p:txEl>
                                              <p:pRg st="0" end="0"/>
                                            </p:txEl>
                                          </p:spTgt>
                                        </p:tgtEl>
                                      </p:cBhvr>
                                    </p:animEffect>
                                  </p:childTnLst>
                                </p:cTn>
                              </p:par>
                              <p:par>
                                <p:cTn id="53" presetID="10" presetClass="entr" presetSubtype="0" fill="hold" grpId="0" nodeType="withEffect">
                                  <p:stCondLst>
                                    <p:cond delay="4250"/>
                                  </p:stCondLst>
                                  <p:iterate type="lt">
                                    <p:tmPct val="10000"/>
                                  </p:iterate>
                                  <p:childTnLst>
                                    <p:set>
                                      <p:cBhvr>
                                        <p:cTn id="54" dur="1" fill="hold">
                                          <p:stCondLst>
                                            <p:cond delay="0"/>
                                          </p:stCondLst>
                                        </p:cTn>
                                        <p:tgtEl>
                                          <p:spTgt spid="11">
                                            <p:txEl>
                                              <p:pRg st="1" end="1"/>
                                            </p:txEl>
                                          </p:spTgt>
                                        </p:tgtEl>
                                        <p:attrNameLst>
                                          <p:attrName>style.visibility</p:attrName>
                                        </p:attrNameLst>
                                      </p:cBhvr>
                                      <p:to>
                                        <p:strVal val="visible"/>
                                      </p:to>
                                    </p:set>
                                    <p:animEffect transition="in" filter="fade">
                                      <p:cBhvr>
                                        <p:cTn id="55" dur="250"/>
                                        <p:tgtEl>
                                          <p:spTgt spid="11">
                                            <p:txEl>
                                              <p:pRg st="1" end="1"/>
                                            </p:txEl>
                                          </p:spTgt>
                                        </p:tgtEl>
                                      </p:cBhvr>
                                    </p:animEffect>
                                  </p:childTnLst>
                                </p:cTn>
                              </p:par>
                              <p:par>
                                <p:cTn id="56" presetID="10" presetClass="entr" presetSubtype="0" fill="hold" grpId="0" nodeType="withEffect">
                                  <p:stCondLst>
                                    <p:cond delay="4250"/>
                                  </p:stCondLst>
                                  <p:iterate type="lt">
                                    <p:tmPct val="10000"/>
                                  </p:iterate>
                                  <p:childTnLst>
                                    <p:set>
                                      <p:cBhvr>
                                        <p:cTn id="57" dur="1" fill="hold">
                                          <p:stCondLst>
                                            <p:cond delay="0"/>
                                          </p:stCondLst>
                                        </p:cTn>
                                        <p:tgtEl>
                                          <p:spTgt spid="11">
                                            <p:txEl>
                                              <p:pRg st="3" end="3"/>
                                            </p:txEl>
                                          </p:spTgt>
                                        </p:tgtEl>
                                        <p:attrNameLst>
                                          <p:attrName>style.visibility</p:attrName>
                                        </p:attrNameLst>
                                      </p:cBhvr>
                                      <p:to>
                                        <p:strVal val="visible"/>
                                      </p:to>
                                    </p:set>
                                    <p:animEffect transition="in" filter="fade">
                                      <p:cBhvr>
                                        <p:cTn id="58" dur="250"/>
                                        <p:tgtEl>
                                          <p:spTgt spid="11">
                                            <p:txEl>
                                              <p:pRg st="3" end="3"/>
                                            </p:txEl>
                                          </p:spTgt>
                                        </p:tgtEl>
                                      </p:cBhvr>
                                    </p:animEffect>
                                  </p:childTnLst>
                                </p:cTn>
                              </p:par>
                              <p:par>
                                <p:cTn id="59" presetID="10" presetClass="entr" presetSubtype="0" fill="hold" grpId="0" nodeType="withEffect">
                                  <p:stCondLst>
                                    <p:cond delay="4250"/>
                                  </p:stCondLst>
                                  <p:iterate type="lt">
                                    <p:tmPct val="10000"/>
                                  </p:iterate>
                                  <p:childTnLst>
                                    <p:set>
                                      <p:cBhvr>
                                        <p:cTn id="60" dur="1" fill="hold">
                                          <p:stCondLst>
                                            <p:cond delay="0"/>
                                          </p:stCondLst>
                                        </p:cTn>
                                        <p:tgtEl>
                                          <p:spTgt spid="11">
                                            <p:txEl>
                                              <p:pRg st="4" end="4"/>
                                            </p:txEl>
                                          </p:spTgt>
                                        </p:tgtEl>
                                        <p:attrNameLst>
                                          <p:attrName>style.visibility</p:attrName>
                                        </p:attrNameLst>
                                      </p:cBhvr>
                                      <p:to>
                                        <p:strVal val="visible"/>
                                      </p:to>
                                    </p:set>
                                    <p:animEffect transition="in" filter="fade">
                                      <p:cBhvr>
                                        <p:cTn id="61" dur="250"/>
                                        <p:tgtEl>
                                          <p:spTgt spid="11">
                                            <p:txEl>
                                              <p:pRg st="4" end="4"/>
                                            </p:txEl>
                                          </p:spTgt>
                                        </p:tgtEl>
                                      </p:cBhvr>
                                    </p:animEffect>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7" grpId="1" bldLvl="0" animBg="1"/>
      <p:bldP spid="8" grpId="0" uiExpand="1" build="allAtOnce"/>
      <p:bldP spid="9" grpId="0" build="allAtOnce"/>
      <p:bldP spid="10" grpId="0" build="allAtOnce"/>
      <p:bldP spid="11"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12</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2281555" y="440679"/>
            <a:ext cx="7628890" cy="860425"/>
          </a:xfrm>
          <a:prstGeom prst="rect">
            <a:avLst/>
          </a:prstGeom>
          <a:noFill/>
        </p:spPr>
        <p:txBody>
          <a:bodyPr wrap="none" rtlCol="0">
            <a:spAutoFit/>
          </a:bodyPr>
          <a:lstStyle/>
          <a:p>
            <a:pPr algn="ct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Second : Our Services &amp; Solutions</a:t>
            </a:r>
          </a:p>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flipV="1">
            <a:off x="3551337" y="2514600"/>
            <a:ext cx="5089327" cy="653154"/>
          </a:xfrm>
          <a:prstGeom prst="line">
            <a:avLst/>
          </a:prstGeom>
          <a:ln w="127000">
            <a:solidFill>
              <a:srgbClr val="2E2D3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6083896" y="2260600"/>
            <a:ext cx="24209" cy="4085271"/>
          </a:xfrm>
          <a:prstGeom prst="line">
            <a:avLst/>
          </a:prstGeom>
          <a:ln w="254000">
            <a:solidFill>
              <a:srgbClr val="2E2D33"/>
            </a:solidFill>
          </a:ln>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a:off x="3524745" y="3167754"/>
            <a:ext cx="1028700" cy="1404246"/>
          </a:xfrm>
          <a:prstGeom prst="triangle">
            <a:avLst/>
          </a:prstGeom>
          <a:noFill/>
          <a:ln w="76200">
            <a:solidFill>
              <a:srgbClr val="2E2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任意多边形 11"/>
          <p:cNvSpPr/>
          <p:nvPr/>
        </p:nvSpPr>
        <p:spPr>
          <a:xfrm>
            <a:off x="3298431" y="4572000"/>
            <a:ext cx="1481328" cy="720277"/>
          </a:xfrm>
          <a:custGeom>
            <a:avLst/>
            <a:gdLst>
              <a:gd name="connsiteX0" fmla="*/ 0 w 1481328"/>
              <a:gd name="connsiteY0" fmla="*/ 0 h 720277"/>
              <a:gd name="connsiteX1" fmla="*/ 1481328 w 1481328"/>
              <a:gd name="connsiteY1" fmla="*/ 0 h 720277"/>
              <a:gd name="connsiteX2" fmla="*/ 1468520 w 1481328"/>
              <a:gd name="connsiteY2" fmla="*/ 127057 h 720277"/>
              <a:gd name="connsiteX3" fmla="*/ 740664 w 1481328"/>
              <a:gd name="connsiteY3" fmla="*/ 720277 h 720277"/>
              <a:gd name="connsiteX4" fmla="*/ 12808 w 1481328"/>
              <a:gd name="connsiteY4" fmla="*/ 127057 h 72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8" h="720277">
                <a:moveTo>
                  <a:pt x="0" y="0"/>
                </a:moveTo>
                <a:lnTo>
                  <a:pt x="1481328" y="0"/>
                </a:lnTo>
                <a:lnTo>
                  <a:pt x="1468520" y="127057"/>
                </a:lnTo>
                <a:cubicBezTo>
                  <a:pt x="1399243" y="465607"/>
                  <a:pt x="1099694" y="720277"/>
                  <a:pt x="740664" y="720277"/>
                </a:cubicBezTo>
                <a:cubicBezTo>
                  <a:pt x="381634" y="720277"/>
                  <a:pt x="82085" y="465607"/>
                  <a:pt x="12808" y="127057"/>
                </a:cubicBezTo>
                <a:close/>
              </a:path>
            </a:pathLst>
          </a:custGeom>
          <a:solidFill>
            <a:srgbClr val="2E2D3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等腰三角形 12"/>
          <p:cNvSpPr/>
          <p:nvPr/>
        </p:nvSpPr>
        <p:spPr>
          <a:xfrm>
            <a:off x="7632308" y="2685154"/>
            <a:ext cx="1028700" cy="1404246"/>
          </a:xfrm>
          <a:prstGeom prst="triangle">
            <a:avLst/>
          </a:prstGeom>
          <a:noFill/>
          <a:ln w="76200">
            <a:solidFill>
              <a:srgbClr val="2E2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任意多边形 13"/>
          <p:cNvSpPr/>
          <p:nvPr/>
        </p:nvSpPr>
        <p:spPr>
          <a:xfrm>
            <a:off x="7405994" y="4089400"/>
            <a:ext cx="1481328" cy="720277"/>
          </a:xfrm>
          <a:custGeom>
            <a:avLst/>
            <a:gdLst>
              <a:gd name="connsiteX0" fmla="*/ 0 w 1481328"/>
              <a:gd name="connsiteY0" fmla="*/ 0 h 720277"/>
              <a:gd name="connsiteX1" fmla="*/ 1481328 w 1481328"/>
              <a:gd name="connsiteY1" fmla="*/ 0 h 720277"/>
              <a:gd name="connsiteX2" fmla="*/ 1468520 w 1481328"/>
              <a:gd name="connsiteY2" fmla="*/ 127057 h 720277"/>
              <a:gd name="connsiteX3" fmla="*/ 740664 w 1481328"/>
              <a:gd name="connsiteY3" fmla="*/ 720277 h 720277"/>
              <a:gd name="connsiteX4" fmla="*/ 12808 w 1481328"/>
              <a:gd name="connsiteY4" fmla="*/ 127057 h 72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8" h="720277">
                <a:moveTo>
                  <a:pt x="0" y="0"/>
                </a:moveTo>
                <a:lnTo>
                  <a:pt x="1481328" y="0"/>
                </a:lnTo>
                <a:lnTo>
                  <a:pt x="1468520" y="127057"/>
                </a:lnTo>
                <a:cubicBezTo>
                  <a:pt x="1399243" y="465607"/>
                  <a:pt x="1099694" y="720277"/>
                  <a:pt x="740664" y="720277"/>
                </a:cubicBezTo>
                <a:cubicBezTo>
                  <a:pt x="381634" y="720277"/>
                  <a:pt x="82085" y="465607"/>
                  <a:pt x="12808" y="127057"/>
                </a:cubicBezTo>
                <a:close/>
              </a:path>
            </a:pathLst>
          </a:custGeom>
          <a:solidFill>
            <a:srgbClr val="2E2D3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5882827" y="2628004"/>
            <a:ext cx="426346" cy="426346"/>
          </a:xfrm>
          <a:prstGeom prst="ellipse">
            <a:avLst/>
          </a:prstGeom>
          <a:solidFill>
            <a:srgbClr val="DDD4C5"/>
          </a:solidFill>
          <a:ln w="127000">
            <a:solidFill>
              <a:srgbClr val="2E2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extBox 1"/>
          <p:cNvSpPr txBox="1"/>
          <p:nvPr/>
        </p:nvSpPr>
        <p:spPr>
          <a:xfrm>
            <a:off x="2992679" y="4643677"/>
            <a:ext cx="2092832" cy="46037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INTERACTIVE</a:t>
            </a:r>
          </a:p>
          <a:p>
            <a:pPr algn="ctr"/>
            <a:r>
              <a:rPr lang="en-US" altLang="zh-CN" sz="12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 ELEMENTS</a:t>
            </a:r>
          </a:p>
        </p:txBody>
      </p:sp>
      <p:sp>
        <p:nvSpPr>
          <p:cNvPr id="17" name="TextBox 1"/>
          <p:cNvSpPr txBox="1"/>
          <p:nvPr/>
        </p:nvSpPr>
        <p:spPr>
          <a:xfrm>
            <a:off x="7106490" y="4166714"/>
            <a:ext cx="2092832" cy="46037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INTEGRATE SOCIAL MEDIA</a:t>
            </a:r>
          </a:p>
        </p:txBody>
      </p:sp>
      <p:sp>
        <p:nvSpPr>
          <p:cNvPr id="18" name="TextBox 1"/>
          <p:cNvSpPr txBox="1"/>
          <p:nvPr/>
        </p:nvSpPr>
        <p:spPr>
          <a:xfrm>
            <a:off x="8957364" y="2370320"/>
            <a:ext cx="3183731" cy="1322070"/>
          </a:xfrm>
          <a:prstGeom prst="rect">
            <a:avLst/>
          </a:prstGeom>
          <a:noFill/>
        </p:spPr>
        <p:txBody>
          <a:bodyPr wrap="square" rtlCol="0">
            <a:spAutoFit/>
          </a:bodyPr>
          <a:lstStyle/>
          <a:p>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Integrating social media into your site makes it easy for users to share content and interact with your brand on different platforms</a:t>
            </a:r>
          </a:p>
        </p:txBody>
      </p:sp>
      <p:sp>
        <p:nvSpPr>
          <p:cNvPr id="19" name="矩形 18"/>
          <p:cNvSpPr/>
          <p:nvPr/>
        </p:nvSpPr>
        <p:spPr>
          <a:xfrm>
            <a:off x="114355" y="2091890"/>
            <a:ext cx="2920365" cy="1076325"/>
          </a:xfrm>
          <a:prstGeom prst="rect">
            <a:avLst/>
          </a:prstGeom>
        </p:spPr>
        <p:txBody>
          <a:bodyPr wrap="none">
            <a:spAutoFit/>
          </a:bodyPr>
          <a:lstStyle/>
          <a:p>
            <a:r>
              <a:rPr lang="en-US" altLang="zh-CN" sz="32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INTERACTIVE</a:t>
            </a:r>
          </a:p>
          <a:p>
            <a:r>
              <a:rPr lang="en-US" altLang="zh-CN" sz="32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ELEMENTS</a:t>
            </a:r>
          </a:p>
        </p:txBody>
      </p:sp>
      <p:cxnSp>
        <p:nvCxnSpPr>
          <p:cNvPr id="20" name="直接连接符 19"/>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887460" y="1184275"/>
            <a:ext cx="4064000" cy="1076325"/>
          </a:xfrm>
          <a:prstGeom prst="rect">
            <a:avLst/>
          </a:prstGeom>
          <a:noFill/>
        </p:spPr>
        <p:txBody>
          <a:bodyPr wrap="square" rtlCol="0">
            <a:spAutoFit/>
          </a:bodyPr>
          <a:lstStyle/>
          <a:p>
            <a:pPr algn="l">
              <a:buClrTx/>
              <a:buSzTx/>
              <a:buFontTx/>
            </a:pPr>
            <a:r>
              <a:rPr lang="en-US" altLang="zh-CN" sz="32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rPr>
              <a:t>INTEGRATE SOCIAL MEDIA</a:t>
            </a:r>
          </a:p>
        </p:txBody>
      </p:sp>
      <p:pic>
        <p:nvPicPr>
          <p:cNvPr id="8" name="图片 7" descr="08a389a6c72d5415365dd60b922020d"/>
          <p:cNvPicPr>
            <a:picLocks noChangeAspect="1"/>
          </p:cNvPicPr>
          <p:nvPr/>
        </p:nvPicPr>
        <p:blipFill>
          <a:blip r:embed="rId2"/>
          <a:stretch>
            <a:fillRect/>
          </a:stretch>
        </p:blipFill>
        <p:spPr>
          <a:xfrm>
            <a:off x="140335" y="4969510"/>
            <a:ext cx="1853565" cy="1443990"/>
          </a:xfrm>
          <a:prstGeom prst="rect">
            <a:avLst/>
          </a:prstGeom>
        </p:spPr>
      </p:pic>
      <p:pic>
        <p:nvPicPr>
          <p:cNvPr id="10" name="图片 9"/>
          <p:cNvPicPr>
            <a:picLocks noChangeAspect="1"/>
          </p:cNvPicPr>
          <p:nvPr/>
        </p:nvPicPr>
        <p:blipFill>
          <a:blip r:embed="rId3"/>
          <a:stretch>
            <a:fillRect/>
          </a:stretch>
        </p:blipFill>
        <p:spPr>
          <a:xfrm>
            <a:off x="9072245" y="3957955"/>
            <a:ext cx="2760345" cy="690245"/>
          </a:xfrm>
          <a:prstGeom prst="rect">
            <a:avLst/>
          </a:prstGeom>
        </p:spPr>
      </p:pic>
      <p:sp>
        <p:nvSpPr>
          <p:cNvPr id="21" name="TextBox 1"/>
          <p:cNvSpPr txBox="1"/>
          <p:nvPr/>
        </p:nvSpPr>
        <p:spPr>
          <a:xfrm>
            <a:off x="170869" y="3240905"/>
            <a:ext cx="3183731" cy="2030095"/>
          </a:xfrm>
          <a:prstGeom prst="rect">
            <a:avLst/>
          </a:prstGeom>
          <a:noFill/>
        </p:spPr>
        <p:txBody>
          <a:bodyPr wrap="square" rtlCol="0">
            <a:spAutoFit/>
          </a:bodyPr>
          <a:lstStyle/>
          <a:p>
            <a:r>
              <a:rPr lang="zh-CN" altLang="en-US">
                <a:sym typeface="+mn-ea"/>
              </a:rPr>
              <a:t>Interactive elements, such as forms, surveys, comment areas, and social media sharing buttons, promote user engagement and increase user interaction.</a:t>
            </a:r>
            <a:endParaRPr lang="zh-CN" altLang="en-US"/>
          </a:p>
          <a:p>
            <a:endParaRPr lang="en-US" altLang="zh-CN"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360"/>
                                          </p:val>
                                        </p:tav>
                                        <p:tav tm="100000">
                                          <p:val>
                                            <p:fltVal val="0"/>
                                          </p:val>
                                        </p:tav>
                                      </p:tavLst>
                                    </p:anim>
                                    <p:animEffect transition="in" filter="fade">
                                      <p:cBhvr>
                                        <p:cTn id="14" dur="1000"/>
                                        <p:tgtEl>
                                          <p:spTgt spid="4"/>
                                        </p:tgtEl>
                                      </p:cBhvr>
                                    </p:animEffect>
                                  </p:childTnLst>
                                </p:cTn>
                              </p:par>
                              <p:par>
                                <p:cTn id="15" presetID="22" presetClass="entr" presetSubtype="1"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750"/>
                                        <p:tgtEl>
                                          <p:spTgt spid="9"/>
                                        </p:tgtEl>
                                      </p:cBhvr>
                                    </p:animEffect>
                                  </p:childTnLst>
                                </p:cTn>
                              </p:par>
                              <p:par>
                                <p:cTn id="18" presetID="22" presetClass="entr" presetSubtype="1" fill="hold" grpId="0" nodeType="withEffect">
                                  <p:stCondLst>
                                    <p:cond delay="75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750"/>
                                        <p:tgtEl>
                                          <p:spTgt spid="13"/>
                                        </p:tgtEl>
                                      </p:cBhvr>
                                    </p:animEffect>
                                  </p:childTnLst>
                                </p:cTn>
                              </p:par>
                              <p:par>
                                <p:cTn id="21" presetID="2" presetClass="entr" presetSubtype="4" decel="10000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ppt_x"/>
                                          </p:val>
                                        </p:tav>
                                        <p:tav tm="100000">
                                          <p:val>
                                            <p:strVal val="#ppt_x"/>
                                          </p:val>
                                        </p:tav>
                                      </p:tavLst>
                                    </p:anim>
                                    <p:anim calcmode="lin" valueType="num">
                                      <p:cBhvr additive="base">
                                        <p:cTn id="28" dur="1000" fill="hold"/>
                                        <p:tgtEl>
                                          <p:spTgt spid="14"/>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37" presetClass="path" presetSubtype="0" accel="50000" decel="50000" fill="hold" grpId="1" nodeType="withEffect">
                                  <p:stCondLst>
                                    <p:cond delay="1500"/>
                                  </p:stCondLst>
                                  <p:childTnLst>
                                    <p:animMotion origin="layout" path="M 0 -0.00023 C 0.1375 0.01597 0.15938 0.02454 0.34479 -0.01227 C 0.52956 -0.04954 0.50612 -0.21574 0.52708 -0.46111 " pathEditMode="relative" rAng="0" ptsTypes="AAA">
                                      <p:cBhvr>
                                        <p:cTn id="33" dur="2000" spd="-100000" fill="hold"/>
                                        <p:tgtEl>
                                          <p:spTgt spid="15"/>
                                        </p:tgtEl>
                                        <p:attrNameLst>
                                          <p:attrName>ppt_x</p:attrName>
                                          <p:attrName>ppt_y</p:attrName>
                                        </p:attrNameLst>
                                      </p:cBhvr>
                                      <p:rCtr x="26354" y="-22361"/>
                                    </p:animMotion>
                                  </p:childTnLst>
                                </p:cTn>
                              </p:par>
                              <p:par>
                                <p:cTn id="34" presetID="10" presetClass="entr" presetSubtype="0" fill="hold" grpId="0" nodeType="withEffect">
                                  <p:stCondLst>
                                    <p:cond delay="3250"/>
                                  </p:stCondLst>
                                  <p:iterate type="lt">
                                    <p:tmPct val="10000"/>
                                  </p:iterate>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par>
                                <p:cTn id="37" presetID="10" presetClass="entr" presetSubtype="0" fill="hold" grpId="0" nodeType="withEffect">
                                  <p:stCondLst>
                                    <p:cond delay="3250"/>
                                  </p:stCondLst>
                                  <p:iterate type="lt">
                                    <p:tmPct val="10000"/>
                                  </p:iterate>
                                  <p:childTnLst>
                                    <p:set>
                                      <p:cBhvr>
                                        <p:cTn id="38" dur="1" fill="hold">
                                          <p:stCondLst>
                                            <p:cond delay="0"/>
                                          </p:stCondLst>
                                        </p:cTn>
                                        <p:tgtEl>
                                          <p:spTgt spid="16">
                                            <p:txEl>
                                              <p:pRg st="1" end="1"/>
                                            </p:txEl>
                                          </p:spTgt>
                                        </p:tgtEl>
                                        <p:attrNameLst>
                                          <p:attrName>style.visibility</p:attrName>
                                        </p:attrNameLst>
                                      </p:cBhvr>
                                      <p:to>
                                        <p:strVal val="visible"/>
                                      </p:to>
                                    </p:set>
                                    <p:animEffect transition="in" filter="fade">
                                      <p:cBhvr>
                                        <p:cTn id="39" dur="500"/>
                                        <p:tgtEl>
                                          <p:spTgt spid="16">
                                            <p:txEl>
                                              <p:pRg st="1" end="1"/>
                                            </p:txEl>
                                          </p:spTgt>
                                        </p:tgtEl>
                                      </p:cBhvr>
                                    </p:animEffect>
                                  </p:childTnLst>
                                </p:cTn>
                              </p:par>
                              <p:par>
                                <p:cTn id="40" presetID="10" presetClass="entr" presetSubtype="0" fill="hold" grpId="0" nodeType="withEffect">
                                  <p:stCondLst>
                                    <p:cond delay="3250"/>
                                  </p:stCondLst>
                                  <p:iterate type="lt">
                                    <p:tmPct val="10000"/>
                                  </p:iterate>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fade">
                                      <p:cBhvr>
                                        <p:cTn id="42" dur="500"/>
                                        <p:tgtEl>
                                          <p:spTgt spid="17">
                                            <p:txEl>
                                              <p:pRg st="0" end="0"/>
                                            </p:txEl>
                                          </p:spTgt>
                                        </p:tgtEl>
                                      </p:cBhvr>
                                    </p:animEffect>
                                  </p:childTnLst>
                                </p:cTn>
                              </p:par>
                              <p:par>
                                <p:cTn id="43" presetID="10" presetClass="entr" presetSubtype="0" fill="hold" grpId="0" nodeType="withEffect">
                                  <p:stCondLst>
                                    <p:cond delay="3250"/>
                                  </p:stCondLst>
                                  <p:iterate type="lt">
                                    <p:tmPct val="10000"/>
                                  </p:iterate>
                                  <p:childTnLst>
                                    <p:set>
                                      <p:cBhvr>
                                        <p:cTn id="44" dur="1" fill="hold">
                                          <p:stCondLst>
                                            <p:cond delay="0"/>
                                          </p:stCondLst>
                                        </p:cTn>
                                        <p:tgtEl>
                                          <p:spTgt spid="18">
                                            <p:txEl>
                                              <p:pRg st="0" end="0"/>
                                            </p:txEl>
                                          </p:spTgt>
                                        </p:tgtEl>
                                        <p:attrNameLst>
                                          <p:attrName>style.visibility</p:attrName>
                                        </p:attrNameLst>
                                      </p:cBhvr>
                                      <p:to>
                                        <p:strVal val="visible"/>
                                      </p:to>
                                    </p:set>
                                    <p:animEffect transition="in" filter="fade">
                                      <p:cBhvr>
                                        <p:cTn id="45" dur="250"/>
                                        <p:tgtEl>
                                          <p:spTgt spid="18">
                                            <p:txEl>
                                              <p:pRg st="0" end="0"/>
                                            </p:txEl>
                                          </p:spTgt>
                                        </p:tgtEl>
                                      </p:cBhvr>
                                    </p:animEffect>
                                  </p:childTnLst>
                                </p:cTn>
                              </p:par>
                              <p:par>
                                <p:cTn id="46" presetID="10" presetClass="entr" presetSubtype="0" fill="hold" grpId="0" nodeType="withEffect">
                                  <p:stCondLst>
                                    <p:cond delay="3250"/>
                                  </p:stCondLst>
                                  <p:iterate type="lt">
                                    <p:tmPct val="10000"/>
                                  </p:iterate>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3250"/>
                                  </p:stCondLst>
                                  <p:iterate type="lt">
                                    <p:tmPct val="20000"/>
                                  </p:iterate>
                                  <p:childTnLst>
                                    <p:set>
                                      <p:cBhvr>
                                        <p:cTn id="50" dur="250" fill="hold">
                                          <p:stCondLst>
                                            <p:cond delay="0"/>
                                          </p:stCondLst>
                                        </p:cTn>
                                        <p:tgtEl>
                                          <p:spTgt spid="21">
                                            <p:txEl>
                                              <p:pRg st="0" end="0"/>
                                            </p:txEl>
                                          </p:spTgt>
                                        </p:tgtEl>
                                        <p:attrNameLst>
                                          <p:attrName>style.visibility</p:attrName>
                                        </p:attrNameLst>
                                      </p:cBhvr>
                                      <p:to>
                                        <p:strVal val="visible"/>
                                      </p:to>
                                    </p:set>
                                    <p:animEffect transition="in" filter="fade">
                                      <p:cBhvr>
                                        <p:cTn id="51" dur="250"/>
                                        <p:tgtEl>
                                          <p:spTgt spid="21">
                                            <p:txEl>
                                              <p:pRg st="0" end="0"/>
                                            </p:txEl>
                                          </p:spTgt>
                                        </p:tgtEl>
                                      </p:cBhvr>
                                    </p:animEffect>
                                  </p:childTnLst>
                                </p:cTn>
                              </p:par>
                            </p:childTnLst>
                          </p:cTn>
                        </p:par>
                        <p:par>
                          <p:cTn id="52" fill="hold">
                            <p:stCondLst>
                              <p:cond delay="11399"/>
                            </p:stCondLst>
                            <p:childTnLst>
                              <p:par>
                                <p:cTn id="53" presetID="12" presetClass="entr" presetSubtype="4"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p:tgtEl>
                                          <p:spTgt spid="8"/>
                                        </p:tgtEl>
                                        <p:attrNameLst>
                                          <p:attrName>ppt_y</p:attrName>
                                        </p:attrNameLst>
                                      </p:cBhvr>
                                      <p:tavLst>
                                        <p:tav tm="0">
                                          <p:val>
                                            <p:strVal val="#ppt_y+#ppt_h*1.125000"/>
                                          </p:val>
                                        </p:tav>
                                        <p:tav tm="100000">
                                          <p:val>
                                            <p:strVal val="#ppt_y"/>
                                          </p:val>
                                        </p:tav>
                                      </p:tavLst>
                                    </p:anim>
                                    <p:animEffect transition="in" filter="wipe(up)">
                                      <p:cBhvr>
                                        <p:cTn id="56" dur="500"/>
                                        <p:tgtEl>
                                          <p:spTgt spid="8"/>
                                        </p:tgtEl>
                                      </p:cBhvr>
                                    </p:animEffect>
                                  </p:childTnLst>
                                </p:cTn>
                              </p:par>
                              <p:par>
                                <p:cTn id="57" presetID="12" presetClass="entr" presetSubtype="4"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p:tgtEl>
                                          <p:spTgt spid="10"/>
                                        </p:tgtEl>
                                        <p:attrNameLst>
                                          <p:attrName>ppt_y</p:attrName>
                                        </p:attrNameLst>
                                      </p:cBhvr>
                                      <p:tavLst>
                                        <p:tav tm="0">
                                          <p:val>
                                            <p:strVal val="#ppt_y+#ppt_h*1.125000"/>
                                          </p:val>
                                        </p:tav>
                                        <p:tav tm="100000">
                                          <p:val>
                                            <p:strVal val="#ppt_y"/>
                                          </p:val>
                                        </p:tav>
                                      </p:tavLst>
                                    </p:anim>
                                    <p:animEffect transition="in" filter="wipe(up)">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 grpId="0" bldLvl="0" animBg="1"/>
      <p:bldP spid="13" grpId="0" bldLvl="0" animBg="1"/>
      <p:bldP spid="14" grpId="0" bldLvl="0" animBg="1"/>
      <p:bldP spid="15" grpId="0" bldLvl="0" animBg="1"/>
      <p:bldP spid="15" grpId="1" bldLvl="0" animBg="1"/>
      <p:bldP spid="16" grpId="0" build="allAtOnce"/>
      <p:bldP spid="17" grpId="0" build="allAtOnce"/>
      <p:bldP spid="18" grpId="0" build="allAtOnce"/>
      <p:bldP spid="19" grpId="0"/>
      <p:bldP spid="21" grpId="0" build="p"/>
      <p:bldP spid="2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flipV="1">
            <a:off x="6947347" y="3715506"/>
            <a:ext cx="1682993" cy="1"/>
          </a:xfrm>
          <a:prstGeom prst="line">
            <a:avLst/>
          </a:prstGeom>
          <a:ln w="571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561665" y="3715507"/>
            <a:ext cx="1627786" cy="0"/>
          </a:xfrm>
          <a:prstGeom prst="line">
            <a:avLst/>
          </a:prstGeom>
          <a:ln w="571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101196" y="2206175"/>
            <a:ext cx="0" cy="485013"/>
          </a:xfrm>
          <a:prstGeom prst="line">
            <a:avLst/>
          </a:prstGeom>
          <a:ln w="57150">
            <a:solidFill>
              <a:srgbClr val="2E2D3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01196" y="4682675"/>
            <a:ext cx="0" cy="485013"/>
          </a:xfrm>
          <a:prstGeom prst="line">
            <a:avLst/>
          </a:prstGeom>
          <a:ln w="57150">
            <a:solidFill>
              <a:srgbClr val="5A5A60"/>
            </a:solidFill>
          </a:ln>
        </p:spPr>
        <p:style>
          <a:lnRef idx="1">
            <a:schemeClr val="accent1"/>
          </a:lnRef>
          <a:fillRef idx="0">
            <a:schemeClr val="accent1"/>
          </a:fillRef>
          <a:effectRef idx="0">
            <a:schemeClr val="accent1"/>
          </a:effectRef>
          <a:fontRef idx="minor">
            <a:schemeClr val="tx1"/>
          </a:fontRef>
        </p:style>
      </p:cxnSp>
      <p:sp>
        <p:nvSpPr>
          <p:cNvPr id="22" name="任意多边形 21"/>
          <p:cNvSpPr/>
          <p:nvPr/>
        </p:nvSpPr>
        <p:spPr>
          <a:xfrm>
            <a:off x="6638925" y="2743200"/>
            <a:ext cx="1100137" cy="342900"/>
          </a:xfrm>
          <a:custGeom>
            <a:avLst/>
            <a:gdLst>
              <a:gd name="connsiteX0" fmla="*/ 0 w 685800"/>
              <a:gd name="connsiteY0" fmla="*/ 342900 h 342900"/>
              <a:gd name="connsiteX1" fmla="*/ 342900 w 685800"/>
              <a:gd name="connsiteY1" fmla="*/ 0 h 342900"/>
              <a:gd name="connsiteX2" fmla="*/ 685800 w 685800"/>
              <a:gd name="connsiteY2" fmla="*/ 0 h 342900"/>
              <a:gd name="connsiteX0-1" fmla="*/ 0 w 1085850"/>
              <a:gd name="connsiteY0-2" fmla="*/ 342900 h 342900"/>
              <a:gd name="connsiteX1-3" fmla="*/ 342900 w 1085850"/>
              <a:gd name="connsiteY1-4" fmla="*/ 0 h 342900"/>
              <a:gd name="connsiteX2-5" fmla="*/ 1085850 w 1085850"/>
              <a:gd name="connsiteY2-6" fmla="*/ 0 h 342900"/>
              <a:gd name="connsiteX0-7" fmla="*/ 0 w 1100137"/>
              <a:gd name="connsiteY0-8" fmla="*/ 342900 h 342900"/>
              <a:gd name="connsiteX1-9" fmla="*/ 342900 w 1100137"/>
              <a:gd name="connsiteY1-10" fmla="*/ 0 h 342900"/>
              <a:gd name="connsiteX2-11" fmla="*/ 1100137 w 1100137"/>
              <a:gd name="connsiteY2-12" fmla="*/ 0 h 342900"/>
            </a:gdLst>
            <a:ahLst/>
            <a:cxnLst>
              <a:cxn ang="0">
                <a:pos x="connsiteX0-1" y="connsiteY0-2"/>
              </a:cxn>
              <a:cxn ang="0">
                <a:pos x="connsiteX1-3" y="connsiteY1-4"/>
              </a:cxn>
              <a:cxn ang="0">
                <a:pos x="connsiteX2-5" y="connsiteY2-6"/>
              </a:cxn>
            </a:cxnLst>
            <a:rect l="l" t="t" r="r" b="b"/>
            <a:pathLst>
              <a:path w="1100137" h="342900">
                <a:moveTo>
                  <a:pt x="0" y="342900"/>
                </a:moveTo>
                <a:lnTo>
                  <a:pt x="342900" y="0"/>
                </a:lnTo>
                <a:lnTo>
                  <a:pt x="1100137" y="0"/>
                </a:lnTo>
              </a:path>
            </a:pathLst>
          </a:custGeom>
          <a:noFill/>
          <a:ln w="57150">
            <a:solidFill>
              <a:srgbClr val="5A5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任意多边形 22"/>
          <p:cNvSpPr/>
          <p:nvPr/>
        </p:nvSpPr>
        <p:spPr>
          <a:xfrm flipH="1">
            <a:off x="4485313" y="2743200"/>
            <a:ext cx="1109662" cy="342900"/>
          </a:xfrm>
          <a:custGeom>
            <a:avLst/>
            <a:gdLst>
              <a:gd name="connsiteX0" fmla="*/ 0 w 685800"/>
              <a:gd name="connsiteY0" fmla="*/ 342900 h 342900"/>
              <a:gd name="connsiteX1" fmla="*/ 342900 w 685800"/>
              <a:gd name="connsiteY1" fmla="*/ 0 h 342900"/>
              <a:gd name="connsiteX2" fmla="*/ 685800 w 685800"/>
              <a:gd name="connsiteY2" fmla="*/ 0 h 342900"/>
              <a:gd name="connsiteX0-1" fmla="*/ 0 w 1109662"/>
              <a:gd name="connsiteY0-2" fmla="*/ 342900 h 342900"/>
              <a:gd name="connsiteX1-3" fmla="*/ 342900 w 1109662"/>
              <a:gd name="connsiteY1-4" fmla="*/ 0 h 342900"/>
              <a:gd name="connsiteX2-5" fmla="*/ 1109662 w 1109662"/>
              <a:gd name="connsiteY2-6" fmla="*/ 0 h 342900"/>
            </a:gdLst>
            <a:ahLst/>
            <a:cxnLst>
              <a:cxn ang="0">
                <a:pos x="connsiteX0-1" y="connsiteY0-2"/>
              </a:cxn>
              <a:cxn ang="0">
                <a:pos x="connsiteX1-3" y="connsiteY1-4"/>
              </a:cxn>
              <a:cxn ang="0">
                <a:pos x="connsiteX2-5" y="connsiteY2-6"/>
              </a:cxn>
            </a:cxnLst>
            <a:rect l="l" t="t" r="r" b="b"/>
            <a:pathLst>
              <a:path w="1109662" h="342900">
                <a:moveTo>
                  <a:pt x="0" y="342900"/>
                </a:moveTo>
                <a:lnTo>
                  <a:pt x="342900" y="0"/>
                </a:lnTo>
                <a:lnTo>
                  <a:pt x="1109662" y="0"/>
                </a:lnTo>
              </a:path>
            </a:pathLst>
          </a:custGeom>
          <a:noFill/>
          <a:ln w="57150">
            <a:solidFill>
              <a:srgbClr val="5A5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任意多边形 23"/>
          <p:cNvSpPr/>
          <p:nvPr/>
        </p:nvSpPr>
        <p:spPr>
          <a:xfrm flipV="1">
            <a:off x="6638925" y="4344913"/>
            <a:ext cx="1100137" cy="342900"/>
          </a:xfrm>
          <a:custGeom>
            <a:avLst/>
            <a:gdLst>
              <a:gd name="connsiteX0" fmla="*/ 0 w 685800"/>
              <a:gd name="connsiteY0" fmla="*/ 342900 h 342900"/>
              <a:gd name="connsiteX1" fmla="*/ 342900 w 685800"/>
              <a:gd name="connsiteY1" fmla="*/ 0 h 342900"/>
              <a:gd name="connsiteX2" fmla="*/ 685800 w 685800"/>
              <a:gd name="connsiteY2" fmla="*/ 0 h 342900"/>
              <a:gd name="connsiteX0-1" fmla="*/ 0 w 1100137"/>
              <a:gd name="connsiteY0-2" fmla="*/ 342900 h 342900"/>
              <a:gd name="connsiteX1-3" fmla="*/ 342900 w 1100137"/>
              <a:gd name="connsiteY1-4" fmla="*/ 0 h 342900"/>
              <a:gd name="connsiteX2-5" fmla="*/ 1100137 w 1100137"/>
              <a:gd name="connsiteY2-6" fmla="*/ 0 h 342900"/>
            </a:gdLst>
            <a:ahLst/>
            <a:cxnLst>
              <a:cxn ang="0">
                <a:pos x="connsiteX0-1" y="connsiteY0-2"/>
              </a:cxn>
              <a:cxn ang="0">
                <a:pos x="connsiteX1-3" y="connsiteY1-4"/>
              </a:cxn>
              <a:cxn ang="0">
                <a:pos x="connsiteX2-5" y="connsiteY2-6"/>
              </a:cxn>
            </a:cxnLst>
            <a:rect l="l" t="t" r="r" b="b"/>
            <a:pathLst>
              <a:path w="1100137" h="342900">
                <a:moveTo>
                  <a:pt x="0" y="342900"/>
                </a:moveTo>
                <a:lnTo>
                  <a:pt x="342900" y="0"/>
                </a:lnTo>
                <a:lnTo>
                  <a:pt x="1100137" y="0"/>
                </a:lnTo>
              </a:path>
            </a:pathLst>
          </a:custGeom>
          <a:noFill/>
          <a:ln w="57150">
            <a:solidFill>
              <a:srgbClr val="5A5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任意多边形 24"/>
          <p:cNvSpPr/>
          <p:nvPr/>
        </p:nvSpPr>
        <p:spPr>
          <a:xfrm flipH="1" flipV="1">
            <a:off x="4485311" y="4344913"/>
            <a:ext cx="1109663" cy="342900"/>
          </a:xfrm>
          <a:custGeom>
            <a:avLst/>
            <a:gdLst>
              <a:gd name="connsiteX0" fmla="*/ 0 w 685800"/>
              <a:gd name="connsiteY0" fmla="*/ 342900 h 342900"/>
              <a:gd name="connsiteX1" fmla="*/ 342900 w 685800"/>
              <a:gd name="connsiteY1" fmla="*/ 0 h 342900"/>
              <a:gd name="connsiteX2" fmla="*/ 685800 w 685800"/>
              <a:gd name="connsiteY2" fmla="*/ 0 h 342900"/>
              <a:gd name="connsiteX0-1" fmla="*/ 0 w 1109663"/>
              <a:gd name="connsiteY0-2" fmla="*/ 342900 h 342900"/>
              <a:gd name="connsiteX1-3" fmla="*/ 342900 w 1109663"/>
              <a:gd name="connsiteY1-4" fmla="*/ 0 h 342900"/>
              <a:gd name="connsiteX2-5" fmla="*/ 1109663 w 1109663"/>
              <a:gd name="connsiteY2-6" fmla="*/ 0 h 342900"/>
            </a:gdLst>
            <a:ahLst/>
            <a:cxnLst>
              <a:cxn ang="0">
                <a:pos x="connsiteX0-1" y="connsiteY0-2"/>
              </a:cxn>
              <a:cxn ang="0">
                <a:pos x="connsiteX1-3" y="connsiteY1-4"/>
              </a:cxn>
              <a:cxn ang="0">
                <a:pos x="connsiteX2-5" y="connsiteY2-6"/>
              </a:cxn>
            </a:cxnLst>
            <a:rect l="l" t="t" r="r" b="b"/>
            <a:pathLst>
              <a:path w="1109663" h="342900">
                <a:moveTo>
                  <a:pt x="0" y="342900"/>
                </a:moveTo>
                <a:lnTo>
                  <a:pt x="342900" y="0"/>
                </a:lnTo>
                <a:lnTo>
                  <a:pt x="1109663" y="0"/>
                </a:lnTo>
              </a:path>
            </a:pathLst>
          </a:custGeom>
          <a:noFill/>
          <a:ln w="57150">
            <a:solidFill>
              <a:srgbClr val="5A5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任意多边形 32"/>
          <p:cNvSpPr/>
          <p:nvPr/>
        </p:nvSpPr>
        <p:spPr>
          <a:xfrm>
            <a:off x="6502400" y="1689100"/>
            <a:ext cx="1468437" cy="1130300"/>
          </a:xfrm>
          <a:custGeom>
            <a:avLst/>
            <a:gdLst>
              <a:gd name="connsiteX0" fmla="*/ 0 w 939800"/>
              <a:gd name="connsiteY0" fmla="*/ 1130300 h 1130300"/>
              <a:gd name="connsiteX1" fmla="*/ 419100 w 939800"/>
              <a:gd name="connsiteY1" fmla="*/ 711200 h 1130300"/>
              <a:gd name="connsiteX2" fmla="*/ 419100 w 939800"/>
              <a:gd name="connsiteY2" fmla="*/ 330200 h 1130300"/>
              <a:gd name="connsiteX3" fmla="*/ 419100 w 939800"/>
              <a:gd name="connsiteY3" fmla="*/ 266700 h 1130300"/>
              <a:gd name="connsiteX4" fmla="*/ 419100 w 939800"/>
              <a:gd name="connsiteY4" fmla="*/ 88900 h 1130300"/>
              <a:gd name="connsiteX5" fmla="*/ 419100 w 939800"/>
              <a:gd name="connsiteY5" fmla="*/ 0 h 1130300"/>
              <a:gd name="connsiteX6" fmla="*/ 939800 w 939800"/>
              <a:gd name="connsiteY6" fmla="*/ 0 h 1130300"/>
              <a:gd name="connsiteX0-1" fmla="*/ 0 w 1468437"/>
              <a:gd name="connsiteY0-2" fmla="*/ 1130300 h 1130300"/>
              <a:gd name="connsiteX1-3" fmla="*/ 419100 w 1468437"/>
              <a:gd name="connsiteY1-4" fmla="*/ 711200 h 1130300"/>
              <a:gd name="connsiteX2-5" fmla="*/ 419100 w 1468437"/>
              <a:gd name="connsiteY2-6" fmla="*/ 330200 h 1130300"/>
              <a:gd name="connsiteX3-7" fmla="*/ 419100 w 1468437"/>
              <a:gd name="connsiteY3-8" fmla="*/ 266700 h 1130300"/>
              <a:gd name="connsiteX4-9" fmla="*/ 419100 w 1468437"/>
              <a:gd name="connsiteY4-10" fmla="*/ 88900 h 1130300"/>
              <a:gd name="connsiteX5-11" fmla="*/ 419100 w 1468437"/>
              <a:gd name="connsiteY5-12" fmla="*/ 0 h 1130300"/>
              <a:gd name="connsiteX6-13" fmla="*/ 1468437 w 1468437"/>
              <a:gd name="connsiteY6-14" fmla="*/ 0 h 1130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68437" h="1130300">
                <a:moveTo>
                  <a:pt x="0" y="1130300"/>
                </a:moveTo>
                <a:lnTo>
                  <a:pt x="419100" y="711200"/>
                </a:lnTo>
                <a:lnTo>
                  <a:pt x="419100" y="330200"/>
                </a:lnTo>
                <a:lnTo>
                  <a:pt x="419100" y="266700"/>
                </a:lnTo>
                <a:lnTo>
                  <a:pt x="419100" y="88900"/>
                </a:lnTo>
                <a:lnTo>
                  <a:pt x="419100" y="0"/>
                </a:lnTo>
                <a:lnTo>
                  <a:pt x="1468437" y="0"/>
                </a:lnTo>
              </a:path>
            </a:pathLst>
          </a:custGeom>
          <a:noFill/>
          <a:ln w="3810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任意多边形 33"/>
          <p:cNvSpPr/>
          <p:nvPr/>
        </p:nvSpPr>
        <p:spPr>
          <a:xfrm flipH="1">
            <a:off x="4300397" y="1689100"/>
            <a:ext cx="1397000" cy="1130300"/>
          </a:xfrm>
          <a:custGeom>
            <a:avLst/>
            <a:gdLst>
              <a:gd name="connsiteX0" fmla="*/ 0 w 939800"/>
              <a:gd name="connsiteY0" fmla="*/ 1130300 h 1130300"/>
              <a:gd name="connsiteX1" fmla="*/ 419100 w 939800"/>
              <a:gd name="connsiteY1" fmla="*/ 711200 h 1130300"/>
              <a:gd name="connsiteX2" fmla="*/ 419100 w 939800"/>
              <a:gd name="connsiteY2" fmla="*/ 330200 h 1130300"/>
              <a:gd name="connsiteX3" fmla="*/ 419100 w 939800"/>
              <a:gd name="connsiteY3" fmla="*/ 266700 h 1130300"/>
              <a:gd name="connsiteX4" fmla="*/ 419100 w 939800"/>
              <a:gd name="connsiteY4" fmla="*/ 88900 h 1130300"/>
              <a:gd name="connsiteX5" fmla="*/ 419100 w 939800"/>
              <a:gd name="connsiteY5" fmla="*/ 0 h 1130300"/>
              <a:gd name="connsiteX6" fmla="*/ 939800 w 939800"/>
              <a:gd name="connsiteY6" fmla="*/ 0 h 1130300"/>
              <a:gd name="connsiteX0-1" fmla="*/ 0 w 1397000"/>
              <a:gd name="connsiteY0-2" fmla="*/ 1130300 h 1130300"/>
              <a:gd name="connsiteX1-3" fmla="*/ 419100 w 1397000"/>
              <a:gd name="connsiteY1-4" fmla="*/ 711200 h 1130300"/>
              <a:gd name="connsiteX2-5" fmla="*/ 419100 w 1397000"/>
              <a:gd name="connsiteY2-6" fmla="*/ 330200 h 1130300"/>
              <a:gd name="connsiteX3-7" fmla="*/ 419100 w 1397000"/>
              <a:gd name="connsiteY3-8" fmla="*/ 266700 h 1130300"/>
              <a:gd name="connsiteX4-9" fmla="*/ 419100 w 1397000"/>
              <a:gd name="connsiteY4-10" fmla="*/ 88900 h 1130300"/>
              <a:gd name="connsiteX5-11" fmla="*/ 419100 w 1397000"/>
              <a:gd name="connsiteY5-12" fmla="*/ 0 h 1130300"/>
              <a:gd name="connsiteX6-13" fmla="*/ 1397000 w 1397000"/>
              <a:gd name="connsiteY6-14" fmla="*/ 0 h 1130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97000" h="1130300">
                <a:moveTo>
                  <a:pt x="0" y="1130300"/>
                </a:moveTo>
                <a:lnTo>
                  <a:pt x="419100" y="711200"/>
                </a:lnTo>
                <a:lnTo>
                  <a:pt x="419100" y="330200"/>
                </a:lnTo>
                <a:lnTo>
                  <a:pt x="419100" y="266700"/>
                </a:lnTo>
                <a:lnTo>
                  <a:pt x="419100" y="88900"/>
                </a:lnTo>
                <a:lnTo>
                  <a:pt x="419100" y="0"/>
                </a:lnTo>
                <a:lnTo>
                  <a:pt x="1397000" y="0"/>
                </a:lnTo>
              </a:path>
            </a:pathLst>
          </a:custGeom>
          <a:noFill/>
          <a:ln w="3810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任意多边形 34"/>
          <p:cNvSpPr/>
          <p:nvPr/>
        </p:nvSpPr>
        <p:spPr>
          <a:xfrm flipV="1">
            <a:off x="6502400" y="4668955"/>
            <a:ext cx="1468438" cy="1130300"/>
          </a:xfrm>
          <a:custGeom>
            <a:avLst/>
            <a:gdLst>
              <a:gd name="connsiteX0" fmla="*/ 0 w 939800"/>
              <a:gd name="connsiteY0" fmla="*/ 1130300 h 1130300"/>
              <a:gd name="connsiteX1" fmla="*/ 419100 w 939800"/>
              <a:gd name="connsiteY1" fmla="*/ 711200 h 1130300"/>
              <a:gd name="connsiteX2" fmla="*/ 419100 w 939800"/>
              <a:gd name="connsiteY2" fmla="*/ 330200 h 1130300"/>
              <a:gd name="connsiteX3" fmla="*/ 419100 w 939800"/>
              <a:gd name="connsiteY3" fmla="*/ 266700 h 1130300"/>
              <a:gd name="connsiteX4" fmla="*/ 419100 w 939800"/>
              <a:gd name="connsiteY4" fmla="*/ 88900 h 1130300"/>
              <a:gd name="connsiteX5" fmla="*/ 419100 w 939800"/>
              <a:gd name="connsiteY5" fmla="*/ 0 h 1130300"/>
              <a:gd name="connsiteX6" fmla="*/ 939800 w 939800"/>
              <a:gd name="connsiteY6" fmla="*/ 0 h 1130300"/>
              <a:gd name="connsiteX0-1" fmla="*/ 0 w 1468438"/>
              <a:gd name="connsiteY0-2" fmla="*/ 1130300 h 1130300"/>
              <a:gd name="connsiteX1-3" fmla="*/ 419100 w 1468438"/>
              <a:gd name="connsiteY1-4" fmla="*/ 711200 h 1130300"/>
              <a:gd name="connsiteX2-5" fmla="*/ 419100 w 1468438"/>
              <a:gd name="connsiteY2-6" fmla="*/ 330200 h 1130300"/>
              <a:gd name="connsiteX3-7" fmla="*/ 419100 w 1468438"/>
              <a:gd name="connsiteY3-8" fmla="*/ 266700 h 1130300"/>
              <a:gd name="connsiteX4-9" fmla="*/ 419100 w 1468438"/>
              <a:gd name="connsiteY4-10" fmla="*/ 88900 h 1130300"/>
              <a:gd name="connsiteX5-11" fmla="*/ 419100 w 1468438"/>
              <a:gd name="connsiteY5-12" fmla="*/ 0 h 1130300"/>
              <a:gd name="connsiteX6-13" fmla="*/ 1468438 w 1468438"/>
              <a:gd name="connsiteY6-14" fmla="*/ 4763 h 1130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68438" h="1130300">
                <a:moveTo>
                  <a:pt x="0" y="1130300"/>
                </a:moveTo>
                <a:lnTo>
                  <a:pt x="419100" y="711200"/>
                </a:lnTo>
                <a:lnTo>
                  <a:pt x="419100" y="330200"/>
                </a:lnTo>
                <a:lnTo>
                  <a:pt x="419100" y="266700"/>
                </a:lnTo>
                <a:lnTo>
                  <a:pt x="419100" y="88900"/>
                </a:lnTo>
                <a:lnTo>
                  <a:pt x="419100" y="0"/>
                </a:lnTo>
                <a:lnTo>
                  <a:pt x="1468438" y="4763"/>
                </a:lnTo>
              </a:path>
            </a:pathLst>
          </a:custGeom>
          <a:noFill/>
          <a:ln w="3810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任意多边形 35"/>
          <p:cNvSpPr/>
          <p:nvPr/>
        </p:nvSpPr>
        <p:spPr>
          <a:xfrm flipH="1" flipV="1">
            <a:off x="4271821" y="4668955"/>
            <a:ext cx="1425575" cy="1130300"/>
          </a:xfrm>
          <a:custGeom>
            <a:avLst/>
            <a:gdLst>
              <a:gd name="connsiteX0" fmla="*/ 0 w 939800"/>
              <a:gd name="connsiteY0" fmla="*/ 1130300 h 1130300"/>
              <a:gd name="connsiteX1" fmla="*/ 419100 w 939800"/>
              <a:gd name="connsiteY1" fmla="*/ 711200 h 1130300"/>
              <a:gd name="connsiteX2" fmla="*/ 419100 w 939800"/>
              <a:gd name="connsiteY2" fmla="*/ 330200 h 1130300"/>
              <a:gd name="connsiteX3" fmla="*/ 419100 w 939800"/>
              <a:gd name="connsiteY3" fmla="*/ 266700 h 1130300"/>
              <a:gd name="connsiteX4" fmla="*/ 419100 w 939800"/>
              <a:gd name="connsiteY4" fmla="*/ 88900 h 1130300"/>
              <a:gd name="connsiteX5" fmla="*/ 419100 w 939800"/>
              <a:gd name="connsiteY5" fmla="*/ 0 h 1130300"/>
              <a:gd name="connsiteX6" fmla="*/ 939800 w 939800"/>
              <a:gd name="connsiteY6" fmla="*/ 0 h 1130300"/>
              <a:gd name="connsiteX0-1" fmla="*/ 0 w 1425575"/>
              <a:gd name="connsiteY0-2" fmla="*/ 1130300 h 1130300"/>
              <a:gd name="connsiteX1-3" fmla="*/ 419100 w 1425575"/>
              <a:gd name="connsiteY1-4" fmla="*/ 711200 h 1130300"/>
              <a:gd name="connsiteX2-5" fmla="*/ 419100 w 1425575"/>
              <a:gd name="connsiteY2-6" fmla="*/ 330200 h 1130300"/>
              <a:gd name="connsiteX3-7" fmla="*/ 419100 w 1425575"/>
              <a:gd name="connsiteY3-8" fmla="*/ 266700 h 1130300"/>
              <a:gd name="connsiteX4-9" fmla="*/ 419100 w 1425575"/>
              <a:gd name="connsiteY4-10" fmla="*/ 88900 h 1130300"/>
              <a:gd name="connsiteX5-11" fmla="*/ 419100 w 1425575"/>
              <a:gd name="connsiteY5-12" fmla="*/ 0 h 1130300"/>
              <a:gd name="connsiteX6-13" fmla="*/ 1425575 w 1425575"/>
              <a:gd name="connsiteY6-14" fmla="*/ 4762 h 1130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25575" h="1130300">
                <a:moveTo>
                  <a:pt x="0" y="1130300"/>
                </a:moveTo>
                <a:lnTo>
                  <a:pt x="419100" y="711200"/>
                </a:lnTo>
                <a:lnTo>
                  <a:pt x="419100" y="330200"/>
                </a:lnTo>
                <a:lnTo>
                  <a:pt x="419100" y="266700"/>
                </a:lnTo>
                <a:lnTo>
                  <a:pt x="419100" y="88900"/>
                </a:lnTo>
                <a:lnTo>
                  <a:pt x="419100" y="0"/>
                </a:lnTo>
                <a:lnTo>
                  <a:pt x="1425575" y="4762"/>
                </a:lnTo>
              </a:path>
            </a:pathLst>
          </a:custGeom>
          <a:noFill/>
          <a:ln w="3810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13</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2336166" y="448343"/>
            <a:ext cx="7519670" cy="860425"/>
          </a:xfrm>
          <a:prstGeom prst="rect">
            <a:avLst/>
          </a:prstGeom>
          <a:noFill/>
        </p:spPr>
        <p:txBody>
          <a:bodyPr wrap="none" rtlCol="0">
            <a:spAutoFit/>
          </a:bodyPr>
          <a:lstStyle/>
          <a:p>
            <a:pPr algn="ct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Third : Overview Design Elements</a:t>
            </a:r>
          </a:p>
          <a:p>
            <a:pPr algn="ctr"/>
            <a:endParaRPr lang="zh-CN" altLang="en-US" dirty="0">
              <a:solidFill>
                <a:srgbClr val="8D9193"/>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411504" y="1534289"/>
            <a:ext cx="1368993" cy="769257"/>
          </a:xfrm>
          <a:prstGeom prst="roundRect">
            <a:avLst>
              <a:gd name="adj" fmla="val 11007"/>
            </a:avLst>
          </a:prstGeom>
          <a:solidFill>
            <a:srgbClr val="5A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圆角矩形 9"/>
          <p:cNvSpPr/>
          <p:nvPr/>
        </p:nvSpPr>
        <p:spPr>
          <a:xfrm>
            <a:off x="5411504" y="5053584"/>
            <a:ext cx="1368993" cy="769257"/>
          </a:xfrm>
          <a:prstGeom prst="roundRect">
            <a:avLst>
              <a:gd name="adj" fmla="val 11007"/>
            </a:avLst>
          </a:prstGeom>
          <a:solidFill>
            <a:srgbClr val="5A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圆角矩形 10"/>
          <p:cNvSpPr/>
          <p:nvPr/>
        </p:nvSpPr>
        <p:spPr>
          <a:xfrm>
            <a:off x="7740302" y="4284327"/>
            <a:ext cx="1368993" cy="769257"/>
          </a:xfrm>
          <a:prstGeom prst="roundRect">
            <a:avLst>
              <a:gd name="adj" fmla="val 11007"/>
            </a:avLst>
          </a:prstGeom>
          <a:solidFill>
            <a:srgbClr val="5A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圆角矩形 11"/>
          <p:cNvSpPr/>
          <p:nvPr/>
        </p:nvSpPr>
        <p:spPr>
          <a:xfrm>
            <a:off x="7740302" y="2348396"/>
            <a:ext cx="1368993" cy="769257"/>
          </a:xfrm>
          <a:prstGeom prst="roundRect">
            <a:avLst>
              <a:gd name="adj" fmla="val 11007"/>
            </a:avLst>
          </a:prstGeom>
          <a:solidFill>
            <a:srgbClr val="5A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圆角矩形 12"/>
          <p:cNvSpPr/>
          <p:nvPr/>
        </p:nvSpPr>
        <p:spPr>
          <a:xfrm>
            <a:off x="8630338" y="3323770"/>
            <a:ext cx="1368993" cy="769257"/>
          </a:xfrm>
          <a:prstGeom prst="roundRect">
            <a:avLst>
              <a:gd name="adj" fmla="val 11007"/>
            </a:avLst>
          </a:prstGeom>
          <a:solidFill>
            <a:srgbClr val="5A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圆角矩形 13"/>
          <p:cNvSpPr/>
          <p:nvPr/>
        </p:nvSpPr>
        <p:spPr>
          <a:xfrm>
            <a:off x="3138642" y="4284327"/>
            <a:ext cx="1368993" cy="769257"/>
          </a:xfrm>
          <a:prstGeom prst="roundRect">
            <a:avLst>
              <a:gd name="adj" fmla="val 11007"/>
            </a:avLst>
          </a:prstGeom>
          <a:solidFill>
            <a:srgbClr val="5A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圆角矩形 14"/>
          <p:cNvSpPr/>
          <p:nvPr/>
        </p:nvSpPr>
        <p:spPr>
          <a:xfrm>
            <a:off x="3138642" y="2348396"/>
            <a:ext cx="1368993" cy="769257"/>
          </a:xfrm>
          <a:prstGeom prst="roundRect">
            <a:avLst>
              <a:gd name="adj" fmla="val 11007"/>
            </a:avLst>
          </a:prstGeom>
          <a:solidFill>
            <a:srgbClr val="5A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圆角矩形 15"/>
          <p:cNvSpPr/>
          <p:nvPr/>
        </p:nvSpPr>
        <p:spPr>
          <a:xfrm>
            <a:off x="2192670" y="3323770"/>
            <a:ext cx="1368993" cy="769257"/>
          </a:xfrm>
          <a:prstGeom prst="roundRect">
            <a:avLst>
              <a:gd name="adj" fmla="val 11007"/>
            </a:avLst>
          </a:prstGeom>
          <a:solidFill>
            <a:srgbClr val="5A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椭圆 26"/>
          <p:cNvSpPr/>
          <p:nvPr/>
        </p:nvSpPr>
        <p:spPr>
          <a:xfrm>
            <a:off x="7981000" y="1267222"/>
            <a:ext cx="875057" cy="87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椭圆 27"/>
          <p:cNvSpPr/>
          <p:nvPr/>
        </p:nvSpPr>
        <p:spPr>
          <a:xfrm>
            <a:off x="3434414" y="1267222"/>
            <a:ext cx="875057" cy="87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椭圆 28"/>
          <p:cNvSpPr/>
          <p:nvPr/>
        </p:nvSpPr>
        <p:spPr>
          <a:xfrm>
            <a:off x="7981000" y="5315123"/>
            <a:ext cx="875057" cy="87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椭圆 29"/>
          <p:cNvSpPr/>
          <p:nvPr/>
        </p:nvSpPr>
        <p:spPr>
          <a:xfrm>
            <a:off x="3413151" y="5315123"/>
            <a:ext cx="875057" cy="87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TextBox 1"/>
          <p:cNvSpPr txBox="1"/>
          <p:nvPr/>
        </p:nvSpPr>
        <p:spPr>
          <a:xfrm>
            <a:off x="5383429" y="1534389"/>
            <a:ext cx="1397202" cy="82994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ANIMATION AND TRANSITION EFFECTS</a:t>
            </a:r>
          </a:p>
        </p:txBody>
      </p:sp>
      <p:sp>
        <p:nvSpPr>
          <p:cNvPr id="42" name="TextBox 1"/>
          <p:cNvSpPr txBox="1"/>
          <p:nvPr/>
        </p:nvSpPr>
        <p:spPr>
          <a:xfrm>
            <a:off x="5397399" y="5215163"/>
            <a:ext cx="1397202" cy="46037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HIGH QUALITY CONTENT</a:t>
            </a:r>
          </a:p>
        </p:txBody>
      </p:sp>
      <p:sp>
        <p:nvSpPr>
          <p:cNvPr id="43" name="TextBox 1"/>
          <p:cNvSpPr txBox="1"/>
          <p:nvPr/>
        </p:nvSpPr>
        <p:spPr>
          <a:xfrm>
            <a:off x="7722025" y="4430312"/>
            <a:ext cx="1397202" cy="46037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CONSISTENT STYLE</a:t>
            </a:r>
          </a:p>
        </p:txBody>
      </p:sp>
      <p:sp>
        <p:nvSpPr>
          <p:cNvPr id="44" name="TextBox 1"/>
          <p:cNvSpPr txBox="1"/>
          <p:nvPr/>
        </p:nvSpPr>
        <p:spPr>
          <a:xfrm>
            <a:off x="3138557" y="4284262"/>
            <a:ext cx="1397202" cy="82994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CLEAR TYPOGRAPHY AND FONT SELECTION</a:t>
            </a:r>
          </a:p>
        </p:txBody>
      </p:sp>
      <p:sp>
        <p:nvSpPr>
          <p:cNvPr id="45" name="TextBox 1"/>
          <p:cNvSpPr txBox="1"/>
          <p:nvPr/>
        </p:nvSpPr>
        <p:spPr>
          <a:xfrm>
            <a:off x="7722025" y="2498162"/>
            <a:ext cx="1397202" cy="46037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VIDEO CONTENT</a:t>
            </a:r>
          </a:p>
        </p:txBody>
      </p:sp>
      <p:sp>
        <p:nvSpPr>
          <p:cNvPr id="46" name="TextBox 1"/>
          <p:cNvSpPr txBox="1"/>
          <p:nvPr/>
        </p:nvSpPr>
        <p:spPr>
          <a:xfrm>
            <a:off x="3120777" y="2348302"/>
            <a:ext cx="1397202" cy="82994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VISUALLY APPEALING PICTURES AND GRAHICS</a:t>
            </a:r>
          </a:p>
        </p:txBody>
      </p:sp>
      <p:sp>
        <p:nvSpPr>
          <p:cNvPr id="47" name="TextBox 1"/>
          <p:cNvSpPr txBox="1"/>
          <p:nvPr/>
        </p:nvSpPr>
        <p:spPr>
          <a:xfrm>
            <a:off x="8616235" y="3477565"/>
            <a:ext cx="1397202" cy="46037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lOGO AND LOGO DESIGN</a:t>
            </a:r>
          </a:p>
        </p:txBody>
      </p:sp>
      <p:sp>
        <p:nvSpPr>
          <p:cNvPr id="48" name="TextBox 1"/>
          <p:cNvSpPr txBox="1"/>
          <p:nvPr/>
        </p:nvSpPr>
        <p:spPr>
          <a:xfrm>
            <a:off x="2192535" y="3376600"/>
            <a:ext cx="1397202" cy="645160"/>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HARMONIOUS COLOR MATCHING</a:t>
            </a:r>
          </a:p>
        </p:txBody>
      </p:sp>
      <p:sp>
        <p:nvSpPr>
          <p:cNvPr id="49" name="矩形 48"/>
          <p:cNvSpPr/>
          <p:nvPr/>
        </p:nvSpPr>
        <p:spPr>
          <a:xfrm>
            <a:off x="8065135" y="1477645"/>
            <a:ext cx="854075" cy="650875"/>
          </a:xfrm>
          <a:prstGeom prst="rect">
            <a:avLst/>
          </a:prstGeom>
        </p:spPr>
        <p:txBody>
          <a:bodyPr wrap="square">
            <a:noAutofit/>
          </a:bodyPr>
          <a:lstStyle/>
          <a:p>
            <a:pPr algn="l"/>
            <a:r>
              <a:rPr lang="en-US" altLang="zh-CN" sz="1200"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Design Element</a:t>
            </a:r>
            <a:endParaRPr lang="zh-CN" altLang="en-US" sz="1200"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49"/>
          <p:cNvSpPr/>
          <p:nvPr/>
        </p:nvSpPr>
        <p:spPr>
          <a:xfrm>
            <a:off x="3504565" y="1483360"/>
            <a:ext cx="839470" cy="460375"/>
          </a:xfrm>
          <a:prstGeom prst="rect">
            <a:avLst/>
          </a:prstGeom>
        </p:spPr>
        <p:txBody>
          <a:bodyPr wrap="square">
            <a:spAutoFit/>
          </a:bodyPr>
          <a:lstStyle/>
          <a:p>
            <a:r>
              <a:rPr lang="en-US" altLang="zh-CN" sz="1200"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Design Element</a:t>
            </a:r>
          </a:p>
        </p:txBody>
      </p:sp>
      <p:sp>
        <p:nvSpPr>
          <p:cNvPr id="51" name="矩形 50"/>
          <p:cNvSpPr/>
          <p:nvPr/>
        </p:nvSpPr>
        <p:spPr>
          <a:xfrm>
            <a:off x="8065135" y="5544820"/>
            <a:ext cx="916940" cy="645160"/>
          </a:xfrm>
          <a:prstGeom prst="rect">
            <a:avLst/>
          </a:prstGeom>
        </p:spPr>
        <p:txBody>
          <a:bodyPr wrap="square">
            <a:spAutoFit/>
          </a:bodyPr>
          <a:lstStyle/>
          <a:p>
            <a:pPr algn="l"/>
            <a:r>
              <a:rPr lang="en-US" altLang="zh-CN" sz="1200"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Design Element</a:t>
            </a:r>
          </a:p>
          <a:p>
            <a:endParaRPr lang="zh-CN" altLang="en-US" sz="1200"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51"/>
          <p:cNvSpPr/>
          <p:nvPr/>
        </p:nvSpPr>
        <p:spPr>
          <a:xfrm>
            <a:off x="3495040" y="5544820"/>
            <a:ext cx="776605" cy="645160"/>
          </a:xfrm>
          <a:prstGeom prst="rect">
            <a:avLst/>
          </a:prstGeom>
        </p:spPr>
        <p:txBody>
          <a:bodyPr wrap="square">
            <a:spAutoFit/>
          </a:bodyPr>
          <a:lstStyle/>
          <a:p>
            <a:pPr algn="l"/>
            <a:r>
              <a:rPr lang="en-US" altLang="zh-CN" sz="1200"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Design Element</a:t>
            </a:r>
          </a:p>
          <a:p>
            <a:pPr algn="l"/>
            <a:endParaRPr lang="zh-CN" altLang="en-US" sz="1200"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椭圆 5"/>
          <p:cNvSpPr/>
          <p:nvPr/>
        </p:nvSpPr>
        <p:spPr>
          <a:xfrm>
            <a:off x="5043715" y="2656114"/>
            <a:ext cx="2104571" cy="2104571"/>
          </a:xfrm>
          <a:prstGeom prst="ellipse">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TextBox 1"/>
          <p:cNvSpPr txBox="1"/>
          <p:nvPr/>
        </p:nvSpPr>
        <p:spPr>
          <a:xfrm>
            <a:off x="5049584" y="3376499"/>
            <a:ext cx="2092832" cy="583565"/>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CUSTOMER AESTHETIC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accel="50000" decel="50000" fill="hold" grpId="1" nodeType="withEffect">
                                  <p:stCondLst>
                                    <p:cond delay="0"/>
                                  </p:stCondLst>
                                  <p:childTnLst>
                                    <p:animMotion origin="layout" path="M 0 3.7037E-7 L 0 0.26204 " pathEditMode="relative" rAng="0" ptsTypes="AA">
                                      <p:cBhvr>
                                        <p:cTn id="14" dur="2000" spd="-100000" fill="hold"/>
                                        <p:tgtEl>
                                          <p:spTgt spid="9"/>
                                        </p:tgtEl>
                                        <p:attrNameLst>
                                          <p:attrName>ppt_x</p:attrName>
                                          <p:attrName>ppt_y</p:attrName>
                                        </p:attrNameLst>
                                      </p:cBhvr>
                                      <p:rCtr x="0" y="13102"/>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accel="50000" decel="50000" fill="hold" grpId="1" nodeType="withEffect">
                                  <p:stCondLst>
                                    <p:cond delay="0"/>
                                  </p:stCondLst>
                                  <p:childTnLst>
                                    <p:animMotion origin="layout" path="M -1.66667E-6 3.7037E-7 L 0.18685 0.13819 " pathEditMode="relative" rAng="0" ptsTypes="AA">
                                      <p:cBhvr>
                                        <p:cTn id="19" dur="2000" spd="-100000" fill="hold"/>
                                        <p:tgtEl>
                                          <p:spTgt spid="15"/>
                                        </p:tgtEl>
                                        <p:attrNameLst>
                                          <p:attrName>ppt_x</p:attrName>
                                          <p:attrName>ppt_y</p:attrName>
                                        </p:attrNameLst>
                                      </p:cBhvr>
                                      <p:rCtr x="9336" y="6898"/>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accel="50000" decel="50000" fill="hold" grpId="1" nodeType="withEffect">
                                  <p:stCondLst>
                                    <p:cond delay="0"/>
                                  </p:stCondLst>
                                  <p:childTnLst>
                                    <p:animMotion origin="layout" path="M 2.5E-6 -7.40741E-7 L 0.26445 0.00093 " pathEditMode="relative" rAng="0" ptsTypes="AA">
                                      <p:cBhvr>
                                        <p:cTn id="24" dur="2000" spd="-100000" fill="hold"/>
                                        <p:tgtEl>
                                          <p:spTgt spid="16"/>
                                        </p:tgtEl>
                                        <p:attrNameLst>
                                          <p:attrName>ppt_x</p:attrName>
                                          <p:attrName>ppt_y</p:attrName>
                                        </p:attrNameLst>
                                      </p:cBhvr>
                                      <p:rCtr x="13216" y="46"/>
                                    </p:animMotion>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accel="50000" decel="50000" fill="hold" grpId="1" nodeType="withEffect">
                                  <p:stCondLst>
                                    <p:cond delay="0"/>
                                  </p:stCondLst>
                                  <p:childTnLst>
                                    <p:animMotion origin="layout" path="M -1.66667E-6 2.96296E-6 L 0.18685 -0.14422 " pathEditMode="relative" rAng="0" ptsTypes="AA">
                                      <p:cBhvr>
                                        <p:cTn id="29" dur="2000" spd="-100000" fill="hold"/>
                                        <p:tgtEl>
                                          <p:spTgt spid="14"/>
                                        </p:tgtEl>
                                        <p:attrNameLst>
                                          <p:attrName>ppt_x</p:attrName>
                                          <p:attrName>ppt_y</p:attrName>
                                        </p:attrNameLst>
                                      </p:cBhvr>
                                      <p:rCtr x="9336" y="-7222"/>
                                    </p:animMotion>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accel="50000" decel="50000" fill="hold" grpId="1" nodeType="withEffect">
                                  <p:stCondLst>
                                    <p:cond delay="0"/>
                                  </p:stCondLst>
                                  <p:childTnLst>
                                    <p:animMotion origin="layout" path="M 0 -4.07407E-6 L 0 -0.25949 " pathEditMode="relative" rAng="0" ptsTypes="AA">
                                      <p:cBhvr>
                                        <p:cTn id="34" dur="2000" spd="-100000" fill="hold"/>
                                        <p:tgtEl>
                                          <p:spTgt spid="10"/>
                                        </p:tgtEl>
                                        <p:attrNameLst>
                                          <p:attrName>ppt_x</p:attrName>
                                          <p:attrName>ppt_y</p:attrName>
                                        </p:attrNameLst>
                                      </p:cBhvr>
                                      <p:rCtr x="0" y="-12986"/>
                                    </p:animMotion>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accel="50000" decel="50000" fill="hold" grpId="1" nodeType="withEffect">
                                  <p:stCondLst>
                                    <p:cond delay="0"/>
                                  </p:stCondLst>
                                  <p:childTnLst>
                                    <p:animMotion origin="layout" path="M 4.375E-6 2.96296E-6 L -0.19063 -0.14398 " pathEditMode="relative" rAng="0" ptsTypes="AA">
                                      <p:cBhvr>
                                        <p:cTn id="39" dur="2000" spd="-100000" fill="hold"/>
                                        <p:tgtEl>
                                          <p:spTgt spid="11"/>
                                        </p:tgtEl>
                                        <p:attrNameLst>
                                          <p:attrName>ppt_x</p:attrName>
                                          <p:attrName>ppt_y</p:attrName>
                                        </p:attrNameLst>
                                      </p:cBhvr>
                                      <p:rCtr x="-9531" y="-7199"/>
                                    </p:animMotion>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accel="50000" decel="50000" fill="hold" grpId="1" nodeType="withEffect">
                                  <p:stCondLst>
                                    <p:cond delay="0"/>
                                  </p:stCondLst>
                                  <p:childTnLst>
                                    <p:animMotion origin="layout" path="M -2.29167E-6 -7.40741E-7 L -0.26354 -0.00231 " pathEditMode="relative" rAng="0" ptsTypes="AA">
                                      <p:cBhvr>
                                        <p:cTn id="44" dur="2000" spd="-100000" fill="hold"/>
                                        <p:tgtEl>
                                          <p:spTgt spid="13"/>
                                        </p:tgtEl>
                                        <p:attrNameLst>
                                          <p:attrName>ppt_x</p:attrName>
                                          <p:attrName>ppt_y</p:attrName>
                                        </p:attrNameLst>
                                      </p:cBhvr>
                                      <p:rCtr x="-13177" y="-116"/>
                                    </p:animMotion>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accel="50000" decel="50000" fill="hold" grpId="1" nodeType="withEffect">
                                  <p:stCondLst>
                                    <p:cond delay="0"/>
                                  </p:stCondLst>
                                  <p:childTnLst>
                                    <p:animMotion origin="layout" path="M 4.375E-6 3.7037E-7 L -0.19063 0.1375 " pathEditMode="relative" rAng="0" ptsTypes="AA">
                                      <p:cBhvr>
                                        <p:cTn id="49" dur="2000" spd="-100000" fill="hold"/>
                                        <p:tgtEl>
                                          <p:spTgt spid="12"/>
                                        </p:tgtEl>
                                        <p:attrNameLst>
                                          <p:attrName>ppt_x</p:attrName>
                                          <p:attrName>ppt_y</p:attrName>
                                        </p:attrNameLst>
                                      </p:cBhvr>
                                      <p:rCtr x="-9531" y="6875"/>
                                    </p:animMotion>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42" presetClass="path" presetSubtype="0" accel="50000" decel="50000" fill="hold" grpId="1" nodeType="withEffect">
                                  <p:stCondLst>
                                    <p:cond delay="0"/>
                                  </p:stCondLst>
                                  <p:childTnLst>
                                    <p:animMotion origin="layout" path="M 1.875E-6 3.7037E-7 L 0.18242 0.29005 " pathEditMode="relative" rAng="0" ptsTypes="AA">
                                      <p:cBhvr>
                                        <p:cTn id="55" dur="2000" spd="-100000" fill="hold"/>
                                        <p:tgtEl>
                                          <p:spTgt spid="28"/>
                                        </p:tgtEl>
                                        <p:attrNameLst>
                                          <p:attrName>ppt_x</p:attrName>
                                          <p:attrName>ppt_y</p:attrName>
                                        </p:attrNameLst>
                                      </p:cBhvr>
                                      <p:rCtr x="9115" y="14491"/>
                                    </p:animMotion>
                                  </p:childTnLst>
                                </p:cTn>
                              </p:par>
                              <p:par>
                                <p:cTn id="56" presetID="10"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42" presetClass="path" presetSubtype="0" accel="50000" decel="50000" fill="hold" grpId="1" nodeType="withEffect">
                                  <p:stCondLst>
                                    <p:cond delay="0"/>
                                  </p:stCondLst>
                                  <p:childTnLst>
                                    <p:animMotion origin="layout" path="M -4.79167E-6 3.7037E-7 L -0.1901 0.29329 " pathEditMode="relative" rAng="0" ptsTypes="AA">
                                      <p:cBhvr>
                                        <p:cTn id="60" dur="2000" spd="-100000" fill="hold"/>
                                        <p:tgtEl>
                                          <p:spTgt spid="27"/>
                                        </p:tgtEl>
                                        <p:attrNameLst>
                                          <p:attrName>ppt_x</p:attrName>
                                          <p:attrName>ppt_y</p:attrName>
                                        </p:attrNameLst>
                                      </p:cBhvr>
                                      <p:rCtr x="-9505" y="14653"/>
                                    </p:animMotion>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42" presetClass="path" presetSubtype="0" accel="50000" decel="50000" fill="hold" grpId="1" nodeType="withEffect">
                                  <p:stCondLst>
                                    <p:cond delay="0"/>
                                  </p:stCondLst>
                                  <p:childTnLst>
                                    <p:animMotion origin="layout" path="M 4.79167E-6 2.59259E-6 L 0.18476 -0.30278 " pathEditMode="relative" rAng="0" ptsTypes="AA">
                                      <p:cBhvr>
                                        <p:cTn id="65" dur="2000" spd="-100000" fill="hold"/>
                                        <p:tgtEl>
                                          <p:spTgt spid="30"/>
                                        </p:tgtEl>
                                        <p:attrNameLst>
                                          <p:attrName>ppt_x</p:attrName>
                                          <p:attrName>ppt_y</p:attrName>
                                        </p:attrNameLst>
                                      </p:cBhvr>
                                      <p:rCtr x="9232" y="-15139"/>
                                    </p:animMotion>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42" presetClass="path" presetSubtype="0" accel="50000" decel="50000" fill="hold" grpId="1" nodeType="withEffect">
                                  <p:stCondLst>
                                    <p:cond delay="0"/>
                                  </p:stCondLst>
                                  <p:childTnLst>
                                    <p:animMotion origin="layout" path="M -4.79167E-6 2.59259E-6 L -0.1901 -0.29699 " pathEditMode="relative" rAng="0" ptsTypes="AA">
                                      <p:cBhvr>
                                        <p:cTn id="70" dur="2000" spd="-100000" fill="hold"/>
                                        <p:tgtEl>
                                          <p:spTgt spid="29"/>
                                        </p:tgtEl>
                                        <p:attrNameLst>
                                          <p:attrName>ppt_x</p:attrName>
                                          <p:attrName>ppt_y</p:attrName>
                                        </p:attrNameLst>
                                      </p:cBhvr>
                                      <p:rCtr x="-9505" y="-14861"/>
                                    </p:animMotion>
                                  </p:childTnLst>
                                </p:cTn>
                              </p:par>
                              <p:par>
                                <p:cTn id="71" presetID="22" presetClass="entr" presetSubtype="2"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right)">
                                      <p:cBhvr>
                                        <p:cTn id="73" dur="500"/>
                                        <p:tgtEl>
                                          <p:spTgt spid="34"/>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right)">
                                      <p:cBhvr>
                                        <p:cTn id="76" dur="500"/>
                                        <p:tgtEl>
                                          <p:spTgt spid="23"/>
                                        </p:tgtEl>
                                      </p:cBhvr>
                                    </p:animEffect>
                                  </p:childTnLst>
                                </p:cTn>
                              </p:par>
                              <p:par>
                                <p:cTn id="77" presetID="22" presetClass="entr" presetSubtype="2"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right)">
                                      <p:cBhvr>
                                        <p:cTn id="79" dur="500"/>
                                        <p:tgtEl>
                                          <p:spTgt spid="20"/>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right)">
                                      <p:cBhvr>
                                        <p:cTn id="82" dur="500"/>
                                        <p:tgtEl>
                                          <p:spTgt spid="25"/>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right)">
                                      <p:cBhvr>
                                        <p:cTn id="85" dur="500"/>
                                        <p:tgtEl>
                                          <p:spTgt spid="36"/>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left)">
                                      <p:cBhvr>
                                        <p:cTn id="88" dur="500"/>
                                        <p:tgtEl>
                                          <p:spTgt spid="3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500"/>
                                        <p:tgtEl>
                                          <p:spTgt spid="19"/>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left)">
                                      <p:cBhvr>
                                        <p:cTn id="97" dur="500"/>
                                        <p:tgtEl>
                                          <p:spTgt spid="24"/>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wipe(left)">
                                      <p:cBhvr>
                                        <p:cTn id="100" dur="500"/>
                                        <p:tgtEl>
                                          <p:spTgt spid="35"/>
                                        </p:tgtEl>
                                      </p:cBhvr>
                                    </p:animEffect>
                                  </p:childTnLst>
                                </p:cTn>
                              </p:par>
                              <p:par>
                                <p:cTn id="101" presetID="22" presetClass="entr" presetSubtype="4" fill="hold"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wipe(down)">
                                      <p:cBhvr>
                                        <p:cTn id="103" dur="500"/>
                                        <p:tgtEl>
                                          <p:spTgt spid="17"/>
                                        </p:tgtEl>
                                      </p:cBhvr>
                                    </p:animEffect>
                                  </p:childTnLst>
                                </p:cTn>
                              </p:par>
                              <p:par>
                                <p:cTn id="104" presetID="22" presetClass="entr" presetSubtype="1" fill="hold" nodeType="with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wipe(up)">
                                      <p:cBhvr>
                                        <p:cTn id="106" dur="500"/>
                                        <p:tgtEl>
                                          <p:spTgt spid="18"/>
                                        </p:tgtEl>
                                      </p:cBhvr>
                                    </p:animEffect>
                                  </p:childTnLst>
                                </p:cTn>
                              </p:par>
                              <p:par>
                                <p:cTn id="107" presetID="10" presetClass="entr" presetSubtype="0" fill="hold" grpId="0" nodeType="withEffect">
                                  <p:stCondLst>
                                    <p:cond delay="0"/>
                                  </p:stCondLst>
                                  <p:iterate type="lt">
                                    <p:tmPct val="10000"/>
                                  </p:iterate>
                                  <p:childTnLst>
                                    <p:set>
                                      <p:cBhvr>
                                        <p:cTn id="108" dur="1" fill="hold">
                                          <p:stCondLst>
                                            <p:cond delay="0"/>
                                          </p:stCondLst>
                                        </p:cTn>
                                        <p:tgtEl>
                                          <p:spTgt spid="40">
                                            <p:txEl>
                                              <p:pRg st="0" end="0"/>
                                            </p:txEl>
                                          </p:spTgt>
                                        </p:tgtEl>
                                        <p:attrNameLst>
                                          <p:attrName>style.visibility</p:attrName>
                                        </p:attrNameLst>
                                      </p:cBhvr>
                                      <p:to>
                                        <p:strVal val="visible"/>
                                      </p:to>
                                    </p:set>
                                    <p:animEffect transition="in" filter="fade">
                                      <p:cBhvr>
                                        <p:cTn id="109" dur="500"/>
                                        <p:tgtEl>
                                          <p:spTgt spid="40">
                                            <p:txEl>
                                              <p:pRg st="0" end="0"/>
                                            </p:txEl>
                                          </p:spTgt>
                                        </p:tgtEl>
                                      </p:cBhvr>
                                    </p:animEffect>
                                  </p:childTnLst>
                                </p:cTn>
                              </p:par>
                              <p:par>
                                <p:cTn id="110" presetID="10" presetClass="entr" presetSubtype="0" fill="hold" grpId="0" nodeType="withEffect">
                                  <p:stCondLst>
                                    <p:cond delay="0"/>
                                  </p:stCondLst>
                                  <p:iterate type="lt">
                                    <p:tmPct val="10000"/>
                                  </p:iterate>
                                  <p:childTnLst>
                                    <p:set>
                                      <p:cBhvr>
                                        <p:cTn id="111" dur="1" fill="hold">
                                          <p:stCondLst>
                                            <p:cond delay="0"/>
                                          </p:stCondLst>
                                        </p:cTn>
                                        <p:tgtEl>
                                          <p:spTgt spid="41">
                                            <p:txEl>
                                              <p:pRg st="0" end="0"/>
                                            </p:txEl>
                                          </p:spTgt>
                                        </p:tgtEl>
                                        <p:attrNameLst>
                                          <p:attrName>style.visibility</p:attrName>
                                        </p:attrNameLst>
                                      </p:cBhvr>
                                      <p:to>
                                        <p:strVal val="visible"/>
                                      </p:to>
                                    </p:set>
                                    <p:animEffect transition="in" filter="fade">
                                      <p:cBhvr>
                                        <p:cTn id="112" dur="500"/>
                                        <p:tgtEl>
                                          <p:spTgt spid="41">
                                            <p:txEl>
                                              <p:pRg st="0" end="0"/>
                                            </p:txEl>
                                          </p:spTgt>
                                        </p:tgtEl>
                                      </p:cBhvr>
                                    </p:animEffect>
                                  </p:childTnLst>
                                </p:cTn>
                              </p:par>
                              <p:par>
                                <p:cTn id="113" presetID="10" presetClass="entr" presetSubtype="0" fill="hold" grpId="0" nodeType="withEffect">
                                  <p:stCondLst>
                                    <p:cond delay="0"/>
                                  </p:stCondLst>
                                  <p:iterate type="lt">
                                    <p:tmPct val="10000"/>
                                  </p:iterate>
                                  <p:childTnLst>
                                    <p:set>
                                      <p:cBhvr>
                                        <p:cTn id="114" dur="1" fill="hold">
                                          <p:stCondLst>
                                            <p:cond delay="0"/>
                                          </p:stCondLst>
                                        </p:cTn>
                                        <p:tgtEl>
                                          <p:spTgt spid="42">
                                            <p:txEl>
                                              <p:pRg st="0" end="0"/>
                                            </p:txEl>
                                          </p:spTgt>
                                        </p:tgtEl>
                                        <p:attrNameLst>
                                          <p:attrName>style.visibility</p:attrName>
                                        </p:attrNameLst>
                                      </p:cBhvr>
                                      <p:to>
                                        <p:strVal val="visible"/>
                                      </p:to>
                                    </p:set>
                                    <p:animEffect transition="in" filter="fade">
                                      <p:cBhvr>
                                        <p:cTn id="115" dur="500"/>
                                        <p:tgtEl>
                                          <p:spTgt spid="42">
                                            <p:txEl>
                                              <p:pRg st="0" end="0"/>
                                            </p:txEl>
                                          </p:spTgt>
                                        </p:tgtEl>
                                      </p:cBhvr>
                                    </p:animEffect>
                                  </p:childTnLst>
                                </p:cTn>
                              </p:par>
                              <p:par>
                                <p:cTn id="116" presetID="10" presetClass="entr" presetSubtype="0" fill="hold" grpId="0" nodeType="withEffect">
                                  <p:stCondLst>
                                    <p:cond delay="0"/>
                                  </p:stCondLst>
                                  <p:iterate type="lt">
                                    <p:tmPct val="10000"/>
                                  </p:iterate>
                                  <p:childTnLst>
                                    <p:set>
                                      <p:cBhvr>
                                        <p:cTn id="117" dur="1" fill="hold">
                                          <p:stCondLst>
                                            <p:cond delay="0"/>
                                          </p:stCondLst>
                                        </p:cTn>
                                        <p:tgtEl>
                                          <p:spTgt spid="43">
                                            <p:txEl>
                                              <p:pRg st="0" end="0"/>
                                            </p:txEl>
                                          </p:spTgt>
                                        </p:tgtEl>
                                        <p:attrNameLst>
                                          <p:attrName>style.visibility</p:attrName>
                                        </p:attrNameLst>
                                      </p:cBhvr>
                                      <p:to>
                                        <p:strVal val="visible"/>
                                      </p:to>
                                    </p:set>
                                    <p:animEffect transition="in" filter="fade">
                                      <p:cBhvr>
                                        <p:cTn id="118" dur="500"/>
                                        <p:tgtEl>
                                          <p:spTgt spid="43">
                                            <p:txEl>
                                              <p:pRg st="0" end="0"/>
                                            </p:txEl>
                                          </p:spTgt>
                                        </p:tgtEl>
                                      </p:cBhvr>
                                    </p:animEffect>
                                  </p:childTnLst>
                                </p:cTn>
                              </p:par>
                              <p:par>
                                <p:cTn id="119" presetID="10" presetClass="entr" presetSubtype="0" fill="hold" grpId="0" nodeType="withEffect">
                                  <p:stCondLst>
                                    <p:cond delay="0"/>
                                  </p:stCondLst>
                                  <p:iterate type="lt">
                                    <p:tmPct val="10000"/>
                                  </p:iterate>
                                  <p:childTnLst>
                                    <p:set>
                                      <p:cBhvr>
                                        <p:cTn id="120" dur="1" fill="hold">
                                          <p:stCondLst>
                                            <p:cond delay="0"/>
                                          </p:stCondLst>
                                        </p:cTn>
                                        <p:tgtEl>
                                          <p:spTgt spid="44">
                                            <p:txEl>
                                              <p:pRg st="0" end="0"/>
                                            </p:txEl>
                                          </p:spTgt>
                                        </p:tgtEl>
                                        <p:attrNameLst>
                                          <p:attrName>style.visibility</p:attrName>
                                        </p:attrNameLst>
                                      </p:cBhvr>
                                      <p:to>
                                        <p:strVal val="visible"/>
                                      </p:to>
                                    </p:set>
                                    <p:animEffect transition="in" filter="fade">
                                      <p:cBhvr>
                                        <p:cTn id="121" dur="500"/>
                                        <p:tgtEl>
                                          <p:spTgt spid="44">
                                            <p:txEl>
                                              <p:pRg st="0" end="0"/>
                                            </p:txEl>
                                          </p:spTgt>
                                        </p:tgtEl>
                                      </p:cBhvr>
                                    </p:animEffect>
                                  </p:childTnLst>
                                </p:cTn>
                              </p:par>
                              <p:par>
                                <p:cTn id="122" presetID="10" presetClass="entr" presetSubtype="0" fill="hold" grpId="0" nodeType="withEffect">
                                  <p:stCondLst>
                                    <p:cond delay="0"/>
                                  </p:stCondLst>
                                  <p:iterate type="lt">
                                    <p:tmPct val="10000"/>
                                  </p:iterate>
                                  <p:childTnLst>
                                    <p:set>
                                      <p:cBhvr>
                                        <p:cTn id="123" dur="1" fill="hold">
                                          <p:stCondLst>
                                            <p:cond delay="0"/>
                                          </p:stCondLst>
                                        </p:cTn>
                                        <p:tgtEl>
                                          <p:spTgt spid="45">
                                            <p:txEl>
                                              <p:pRg st="0" end="0"/>
                                            </p:txEl>
                                          </p:spTgt>
                                        </p:tgtEl>
                                        <p:attrNameLst>
                                          <p:attrName>style.visibility</p:attrName>
                                        </p:attrNameLst>
                                      </p:cBhvr>
                                      <p:to>
                                        <p:strVal val="visible"/>
                                      </p:to>
                                    </p:set>
                                    <p:animEffect transition="in" filter="fade">
                                      <p:cBhvr>
                                        <p:cTn id="124" dur="500"/>
                                        <p:tgtEl>
                                          <p:spTgt spid="45">
                                            <p:txEl>
                                              <p:pRg st="0" end="0"/>
                                            </p:txEl>
                                          </p:spTgt>
                                        </p:tgtEl>
                                      </p:cBhvr>
                                    </p:animEffect>
                                  </p:childTnLst>
                                </p:cTn>
                              </p:par>
                              <p:par>
                                <p:cTn id="125" presetID="10" presetClass="entr" presetSubtype="0" fill="hold" grpId="0" nodeType="withEffect">
                                  <p:stCondLst>
                                    <p:cond delay="0"/>
                                  </p:stCondLst>
                                  <p:iterate type="lt">
                                    <p:tmPct val="10000"/>
                                  </p:iterate>
                                  <p:childTnLst>
                                    <p:set>
                                      <p:cBhvr>
                                        <p:cTn id="126" dur="1" fill="hold">
                                          <p:stCondLst>
                                            <p:cond delay="0"/>
                                          </p:stCondLst>
                                        </p:cTn>
                                        <p:tgtEl>
                                          <p:spTgt spid="46">
                                            <p:txEl>
                                              <p:pRg st="0" end="0"/>
                                            </p:txEl>
                                          </p:spTgt>
                                        </p:tgtEl>
                                        <p:attrNameLst>
                                          <p:attrName>style.visibility</p:attrName>
                                        </p:attrNameLst>
                                      </p:cBhvr>
                                      <p:to>
                                        <p:strVal val="visible"/>
                                      </p:to>
                                    </p:set>
                                    <p:animEffect transition="in" filter="fade">
                                      <p:cBhvr>
                                        <p:cTn id="127" dur="500"/>
                                        <p:tgtEl>
                                          <p:spTgt spid="46">
                                            <p:txEl>
                                              <p:pRg st="0" end="0"/>
                                            </p:txEl>
                                          </p:spTgt>
                                        </p:tgtEl>
                                      </p:cBhvr>
                                    </p:animEffect>
                                  </p:childTnLst>
                                </p:cTn>
                              </p:par>
                              <p:par>
                                <p:cTn id="128" presetID="10" presetClass="entr" presetSubtype="0" fill="hold" grpId="0" nodeType="withEffect">
                                  <p:stCondLst>
                                    <p:cond delay="0"/>
                                  </p:stCondLst>
                                  <p:iterate type="lt">
                                    <p:tmPct val="10000"/>
                                  </p:iterate>
                                  <p:childTnLst>
                                    <p:set>
                                      <p:cBhvr>
                                        <p:cTn id="129" dur="1" fill="hold">
                                          <p:stCondLst>
                                            <p:cond delay="0"/>
                                          </p:stCondLst>
                                        </p:cTn>
                                        <p:tgtEl>
                                          <p:spTgt spid="47">
                                            <p:txEl>
                                              <p:pRg st="0" end="0"/>
                                            </p:txEl>
                                          </p:spTgt>
                                        </p:tgtEl>
                                        <p:attrNameLst>
                                          <p:attrName>style.visibility</p:attrName>
                                        </p:attrNameLst>
                                      </p:cBhvr>
                                      <p:to>
                                        <p:strVal val="visible"/>
                                      </p:to>
                                    </p:set>
                                    <p:animEffect transition="in" filter="fade">
                                      <p:cBhvr>
                                        <p:cTn id="130" dur="500"/>
                                        <p:tgtEl>
                                          <p:spTgt spid="47">
                                            <p:txEl>
                                              <p:pRg st="0" end="0"/>
                                            </p:txEl>
                                          </p:spTgt>
                                        </p:tgtEl>
                                      </p:cBhvr>
                                    </p:animEffect>
                                  </p:childTnLst>
                                </p:cTn>
                              </p:par>
                              <p:par>
                                <p:cTn id="131" presetID="10" presetClass="entr" presetSubtype="0" fill="hold" grpId="0" nodeType="withEffect">
                                  <p:stCondLst>
                                    <p:cond delay="0"/>
                                  </p:stCondLst>
                                  <p:iterate type="lt">
                                    <p:tmPct val="10000"/>
                                  </p:iterate>
                                  <p:childTnLst>
                                    <p:set>
                                      <p:cBhvr>
                                        <p:cTn id="132" dur="1" fill="hold">
                                          <p:stCondLst>
                                            <p:cond delay="0"/>
                                          </p:stCondLst>
                                        </p:cTn>
                                        <p:tgtEl>
                                          <p:spTgt spid="48">
                                            <p:txEl>
                                              <p:pRg st="0" end="0"/>
                                            </p:txEl>
                                          </p:spTgt>
                                        </p:tgtEl>
                                        <p:attrNameLst>
                                          <p:attrName>style.visibility</p:attrName>
                                        </p:attrNameLst>
                                      </p:cBhvr>
                                      <p:to>
                                        <p:strVal val="visible"/>
                                      </p:to>
                                    </p:set>
                                    <p:animEffect transition="in" filter="fade">
                                      <p:cBhvr>
                                        <p:cTn id="133" dur="500"/>
                                        <p:tgtEl>
                                          <p:spTgt spid="48">
                                            <p:txEl>
                                              <p:pRg st="0" end="0"/>
                                            </p:txEl>
                                          </p:spTgt>
                                        </p:tgtEl>
                                      </p:cBhvr>
                                    </p:animEffect>
                                  </p:childTnLst>
                                </p:cTn>
                              </p:par>
                              <p:par>
                                <p:cTn id="134" presetID="10" presetClass="entr" presetSubtype="0" fill="hold" grpId="0" nodeType="withEffect">
                                  <p:stCondLst>
                                    <p:cond delay="1250"/>
                                  </p:stCondLst>
                                  <p:iterate type="lt">
                                    <p:tmPct val="10000"/>
                                  </p:iterate>
                                  <p:childTnLst>
                                    <p:set>
                                      <p:cBhvr>
                                        <p:cTn id="135" dur="1" fill="hold">
                                          <p:stCondLst>
                                            <p:cond delay="0"/>
                                          </p:stCondLst>
                                        </p:cTn>
                                        <p:tgtEl>
                                          <p:spTgt spid="50"/>
                                        </p:tgtEl>
                                        <p:attrNameLst>
                                          <p:attrName>style.visibility</p:attrName>
                                        </p:attrNameLst>
                                      </p:cBhvr>
                                      <p:to>
                                        <p:strVal val="visible"/>
                                      </p:to>
                                    </p:set>
                                    <p:animEffect transition="in" filter="fade">
                                      <p:cBhvr>
                                        <p:cTn id="136" dur="500"/>
                                        <p:tgtEl>
                                          <p:spTgt spid="50"/>
                                        </p:tgtEl>
                                      </p:cBhvr>
                                    </p:animEffect>
                                  </p:childTnLst>
                                </p:cTn>
                              </p:par>
                              <p:par>
                                <p:cTn id="137" presetID="10" presetClass="entr" presetSubtype="0" fill="hold" grpId="0" nodeType="withEffect">
                                  <p:stCondLst>
                                    <p:cond delay="1250"/>
                                  </p:stCondLst>
                                  <p:iterate type="lt">
                                    <p:tmPct val="10000"/>
                                  </p:iterate>
                                  <p:childTnLst>
                                    <p:set>
                                      <p:cBhvr>
                                        <p:cTn id="138" dur="1" fill="hold">
                                          <p:stCondLst>
                                            <p:cond delay="0"/>
                                          </p:stCondLst>
                                        </p:cTn>
                                        <p:tgtEl>
                                          <p:spTgt spid="52"/>
                                        </p:tgtEl>
                                        <p:attrNameLst>
                                          <p:attrName>style.visibility</p:attrName>
                                        </p:attrNameLst>
                                      </p:cBhvr>
                                      <p:to>
                                        <p:strVal val="visible"/>
                                      </p:to>
                                    </p:set>
                                    <p:animEffect transition="in" filter="fade">
                                      <p:cBhvr>
                                        <p:cTn id="139" dur="500"/>
                                        <p:tgtEl>
                                          <p:spTgt spid="52"/>
                                        </p:tgtEl>
                                      </p:cBhvr>
                                    </p:animEffect>
                                  </p:childTnLst>
                                </p:cTn>
                              </p:par>
                              <p:par>
                                <p:cTn id="140" presetID="10" presetClass="entr" presetSubtype="0" fill="hold" grpId="0" nodeType="withEffect">
                                  <p:stCondLst>
                                    <p:cond delay="1250"/>
                                  </p:stCondLst>
                                  <p:iterate type="lt">
                                    <p:tmPct val="10000"/>
                                  </p:iterate>
                                  <p:childTnLst>
                                    <p:set>
                                      <p:cBhvr>
                                        <p:cTn id="141" dur="1" fill="hold">
                                          <p:stCondLst>
                                            <p:cond delay="0"/>
                                          </p:stCondLst>
                                        </p:cTn>
                                        <p:tgtEl>
                                          <p:spTgt spid="51"/>
                                        </p:tgtEl>
                                        <p:attrNameLst>
                                          <p:attrName>style.visibility</p:attrName>
                                        </p:attrNameLst>
                                      </p:cBhvr>
                                      <p:to>
                                        <p:strVal val="visible"/>
                                      </p:to>
                                    </p:set>
                                    <p:animEffect transition="in" filter="fade">
                                      <p:cBhvr>
                                        <p:cTn id="142" dur="500"/>
                                        <p:tgtEl>
                                          <p:spTgt spid="51"/>
                                        </p:tgtEl>
                                      </p:cBhvr>
                                    </p:animEffect>
                                  </p:childTnLst>
                                </p:cTn>
                              </p:par>
                              <p:par>
                                <p:cTn id="143" presetID="10" presetClass="entr" presetSubtype="0" fill="hold" grpId="0" nodeType="withEffect">
                                  <p:stCondLst>
                                    <p:cond delay="1250"/>
                                  </p:stCondLst>
                                  <p:iterate type="lt">
                                    <p:tmPct val="10000"/>
                                  </p:iterate>
                                  <p:childTnLst>
                                    <p:set>
                                      <p:cBhvr>
                                        <p:cTn id="144" dur="1" fill="hold">
                                          <p:stCondLst>
                                            <p:cond delay="0"/>
                                          </p:stCondLst>
                                        </p:cTn>
                                        <p:tgtEl>
                                          <p:spTgt spid="49"/>
                                        </p:tgtEl>
                                        <p:attrNameLst>
                                          <p:attrName>style.visibility</p:attrName>
                                        </p:attrNameLst>
                                      </p:cBhvr>
                                      <p:to>
                                        <p:strVal val="visible"/>
                                      </p:to>
                                    </p:set>
                                    <p:animEffect transition="in" filter="fade">
                                      <p:cBhvr>
                                        <p:cTn id="14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5" grpId="0" bldLvl="0" animBg="1"/>
      <p:bldP spid="33" grpId="0" bldLvl="0" animBg="1"/>
      <p:bldP spid="34" grpId="0" bldLvl="0" animBg="1"/>
      <p:bldP spid="35" grpId="0" bldLvl="0" animBg="1"/>
      <p:bldP spid="36" grpId="0"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41" grpId="0" build="allAtOnce"/>
      <p:bldP spid="42" grpId="0" build="allAtOnce"/>
      <p:bldP spid="43" grpId="0" build="allAtOnce"/>
      <p:bldP spid="44" grpId="0" build="allAtOnce"/>
      <p:bldP spid="45" grpId="0" build="allAtOnce"/>
      <p:bldP spid="46" grpId="0" build="allAtOnce"/>
      <p:bldP spid="47" grpId="0" build="allAtOnce"/>
      <p:bldP spid="48" grpId="0" build="allAtOnce"/>
      <p:bldP spid="49" grpId="0"/>
      <p:bldP spid="50" grpId="0"/>
      <p:bldP spid="51" grpId="0"/>
      <p:bldP spid="52" grpId="0"/>
      <p:bldP spid="6" grpId="0" bldLvl="0" animBg="1"/>
      <p:bldP spid="40"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7b9945df2a7be684f19ff67a04c96e0"/>
          <p:cNvPicPr>
            <a:picLocks noChangeAspect="1"/>
          </p:cNvPicPr>
          <p:nvPr/>
        </p:nvPicPr>
        <p:blipFill>
          <a:blip r:embed="rId2"/>
          <a:srcRect l="7471" t="11395" r="16119" b="24310"/>
          <a:stretch>
            <a:fillRect/>
          </a:stretch>
        </p:blipFill>
        <p:spPr>
          <a:xfrm>
            <a:off x="4598670" y="2571750"/>
            <a:ext cx="3061970" cy="1714500"/>
          </a:xfrm>
          <a:prstGeom prst="rect">
            <a:avLst/>
          </a:prstGeom>
        </p:spPr>
      </p:pic>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14</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2679065" y="449580"/>
            <a:ext cx="7219950" cy="583565"/>
          </a:xfrm>
          <a:prstGeom prst="rect">
            <a:avLst/>
          </a:prstGeom>
          <a:noFill/>
        </p:spPr>
        <p:txBody>
          <a:bodyPr wrap="square" rtlCol="0">
            <a:spAutoFit/>
          </a:bodyPr>
          <a:lstStyle/>
          <a:p>
            <a:pPr algn="dist"/>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Third : Specific explanation</a:t>
            </a: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445635" y="1735455"/>
            <a:ext cx="4438015" cy="4590415"/>
            <a:chOff x="4445793" y="1760934"/>
            <a:chExt cx="4419193" cy="4565253"/>
          </a:xfrm>
        </p:grpSpPr>
        <p:sp>
          <p:nvSpPr>
            <p:cNvPr id="11" name="椭圆 10"/>
            <p:cNvSpPr/>
            <p:nvPr/>
          </p:nvSpPr>
          <p:spPr>
            <a:xfrm>
              <a:off x="4598193" y="1913334"/>
              <a:ext cx="2993232" cy="2993232"/>
            </a:xfrm>
            <a:prstGeom prst="ellipse">
              <a:avLst/>
            </a:prstGeom>
            <a:noFill/>
            <a:ln w="260350">
              <a:gradFill flip="none" rotWithShape="1">
                <a:gsLst>
                  <a:gs pos="72000">
                    <a:schemeClr val="bg1">
                      <a:alpha val="0"/>
                    </a:schemeClr>
                  </a:gs>
                  <a:gs pos="100000">
                    <a:schemeClr val="bg1"/>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椭圆 5"/>
            <p:cNvSpPr/>
            <p:nvPr/>
          </p:nvSpPr>
          <p:spPr>
            <a:xfrm>
              <a:off x="4445793" y="1760934"/>
              <a:ext cx="3298032" cy="3298032"/>
            </a:xfrm>
            <a:prstGeom prst="ellipse">
              <a:avLst/>
            </a:prstGeom>
            <a:noFill/>
            <a:ln w="76200">
              <a:solidFill>
                <a:srgbClr val="4141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9" name="直接连接符 8"/>
            <p:cNvCxnSpPr>
              <a:stCxn id="6" idx="5"/>
            </p:cNvCxnSpPr>
            <p:nvPr/>
          </p:nvCxnSpPr>
          <p:spPr>
            <a:xfrm>
              <a:off x="7260839" y="4575980"/>
              <a:ext cx="292486" cy="281770"/>
            </a:xfrm>
            <a:prstGeom prst="line">
              <a:avLst/>
            </a:prstGeom>
            <a:ln w="190500">
              <a:solidFill>
                <a:srgbClr val="414146"/>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rot="18900000">
              <a:off x="7903192" y="4583112"/>
              <a:ext cx="495300" cy="1743075"/>
            </a:xfrm>
            <a:prstGeom prst="rect">
              <a:avLst/>
            </a:prstGeom>
            <a:solidFill>
              <a:srgbClr val="414146"/>
            </a:solidFill>
            <a:ln w="76200">
              <a:solidFill>
                <a:srgbClr val="4141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2" name="直接连接符 11"/>
            <p:cNvCxnSpPr/>
            <p:nvPr/>
          </p:nvCxnSpPr>
          <p:spPr>
            <a:xfrm>
              <a:off x="7708900" y="4749800"/>
              <a:ext cx="1156086" cy="1149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矩形标注 15"/>
          <p:cNvSpPr/>
          <p:nvPr/>
        </p:nvSpPr>
        <p:spPr>
          <a:xfrm flipV="1">
            <a:off x="431800" y="2914015"/>
            <a:ext cx="3329305" cy="1963420"/>
          </a:xfrm>
          <a:prstGeom prst="wedgeRectCallout">
            <a:avLst>
              <a:gd name="adj1" fmla="val 61253"/>
              <a:gd name="adj2" fmla="val 2654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1"/>
          <p:cNvSpPr txBox="1"/>
          <p:nvPr/>
        </p:nvSpPr>
        <p:spPr>
          <a:xfrm>
            <a:off x="431800" y="2928620"/>
            <a:ext cx="3230245" cy="1969135"/>
          </a:xfrm>
          <a:prstGeom prst="rect">
            <a:avLst/>
          </a:prstGeom>
          <a:noFill/>
        </p:spPr>
        <p:txBody>
          <a:bodyPr wrap="square" rtlCol="0">
            <a:noAutofit/>
          </a:bodyPr>
          <a:lstStyle/>
          <a:p>
            <a:pPr marL="285750" indent="-285750">
              <a:buFont typeface="Wingdings" panose="05000000000000000000" charset="0"/>
              <a:buChar char="l"/>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Clear typography and Font selection : Headings, paragraph spacing, bullet points, and numbering to make typography clearer.</a:t>
            </a:r>
          </a:p>
          <a:p>
            <a:pPr marL="285750" indent="-285750">
              <a:buFont typeface="Wingdings" panose="05000000000000000000" charset="0"/>
              <a:buChar char="l"/>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High quality of content &amp; pictures :Carefully selected content to customers reflects our professionalism</a:t>
            </a:r>
          </a:p>
          <a:p>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18" name="矩形标注 17"/>
          <p:cNvSpPr/>
          <p:nvPr/>
        </p:nvSpPr>
        <p:spPr>
          <a:xfrm flipV="1">
            <a:off x="8195373" y="1913334"/>
            <a:ext cx="3562350" cy="2253635"/>
          </a:xfrm>
          <a:prstGeom prst="wedgeRectCallout">
            <a:avLst>
              <a:gd name="adj1" fmla="val -64094"/>
              <a:gd name="adj2" fmla="val 3966"/>
            </a:avLst>
          </a:prstGeom>
          <a:solidFill>
            <a:srgbClr val="5A5A6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1"/>
          <p:cNvSpPr txBox="1"/>
          <p:nvPr/>
        </p:nvSpPr>
        <p:spPr>
          <a:xfrm>
            <a:off x="8360626" y="2160409"/>
            <a:ext cx="3232643" cy="2245360"/>
          </a:xfrm>
          <a:prstGeom prst="rect">
            <a:avLst/>
          </a:prstGeom>
          <a:noFill/>
        </p:spPr>
        <p:txBody>
          <a:bodyPr wrap="square" rtlCol="0">
            <a:spAutoFit/>
          </a:bodyPr>
          <a:lstStyle/>
          <a:p>
            <a:pPr marL="285750" indent="-285750">
              <a:buFont typeface="Wingdings" panose="05000000000000000000" charset="0"/>
              <a:buChar char="l"/>
            </a:pPr>
            <a:r>
              <a:rPr lang="en-US" altLang="zh-CN" sz="1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Consistent style : The consistent style increases the recognition of our brand.</a:t>
            </a:r>
          </a:p>
          <a:p>
            <a:pPr marL="285750" indent="-285750">
              <a:buFont typeface="Wingdings" panose="05000000000000000000" charset="0"/>
              <a:buChar char="l"/>
            </a:pPr>
            <a:r>
              <a:rPr lang="en-US" altLang="zh-CN" sz="1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Harmonious color matching: The design of black gold adds professionalism and a sense of design.</a:t>
            </a:r>
          </a:p>
          <a:p>
            <a:r>
              <a:rPr lang="en-US" altLang="zh-CN" sz="1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a:t>
            </a:r>
          </a:p>
          <a:p>
            <a:endParaRPr lang="en-US" altLang="zh-CN" sz="1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a:p>
            <a:r>
              <a:rPr lang="en-US" altLang="zh-CN" sz="1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9" dur="3250" fill="hold"/>
                                        <p:tgtEl>
                                          <p:spTgt spid="5"/>
                                        </p:tgtEl>
                                        <p:attrNameLst>
                                          <p:attrName>ppt_x</p:attrName>
                                          <p:attrName>ppt_y</p:attrName>
                                        </p:attrNameLst>
                                      </p:cBhvr>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accel="50000" decel="50000" autoRev="1" fill="hold" grpId="1" nodeType="withEffect">
                                  <p:stCondLst>
                                    <p:cond delay="0"/>
                                  </p:stCondLst>
                                  <p:childTnLst>
                                    <p:animMotion origin="layout" path="M 4.58333E-6 0 L 0.00065 0.05579 " pathEditMode="relative" rAng="0" ptsTypes="AA">
                                      <p:cBhvr>
                                        <p:cTn id="14" dur="1250" fill="hold"/>
                                        <p:tgtEl>
                                          <p:spTgt spid="16"/>
                                        </p:tgtEl>
                                        <p:attrNameLst>
                                          <p:attrName>ppt_x</p:attrName>
                                          <p:attrName>ppt_y</p:attrName>
                                        </p:attrNameLst>
                                      </p:cBhvr>
                                      <p:rCtr x="26" y="2778"/>
                                    </p:animMotion>
                                  </p:childTnLst>
                                </p:cTn>
                              </p:par>
                              <p:par>
                                <p:cTn id="15" presetID="10" presetClass="entr" presetSubtype="0"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accel="50000" decel="50000" autoRev="1" fill="hold" grpId="1" nodeType="withEffect">
                                  <p:stCondLst>
                                    <p:cond delay="1000"/>
                                  </p:stCondLst>
                                  <p:childTnLst>
                                    <p:animMotion origin="layout" path="M 4.58333E-6 0 L 0.00065 0.05579 " pathEditMode="relative" rAng="0" ptsTypes="AA">
                                      <p:cBhvr>
                                        <p:cTn id="19" dur="1250" fill="hold"/>
                                        <p:tgtEl>
                                          <p:spTgt spid="18"/>
                                        </p:tgtEl>
                                        <p:attrNameLst>
                                          <p:attrName>ppt_x</p:attrName>
                                          <p:attrName>ppt_y</p:attrName>
                                        </p:attrNameLst>
                                      </p:cBhvr>
                                      <p:rCtr x="26" y="2778"/>
                                    </p:animMotion>
                                  </p:childTnLst>
                                </p:cTn>
                              </p:par>
                              <p:par>
                                <p:cTn id="20" presetID="10" presetClass="entr" presetSubtype="0" fill="hold" grpId="0" nodeType="withEffect">
                                  <p:stCondLst>
                                    <p:cond delay="3500"/>
                                  </p:stCondLst>
                                  <p:iterate type="lt">
                                    <p:tmPct val="10000"/>
                                  </p:iterate>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250"/>
                                        <p:tgtEl>
                                          <p:spTgt spid="19">
                                            <p:txEl>
                                              <p:pRg st="0" end="0"/>
                                            </p:txEl>
                                          </p:spTgt>
                                        </p:tgtEl>
                                      </p:cBhvr>
                                    </p:animEffect>
                                  </p:childTnLst>
                                </p:cTn>
                              </p:par>
                              <p:par>
                                <p:cTn id="23" presetID="10" presetClass="entr" presetSubtype="0" fill="hold" grpId="0" nodeType="withEffect">
                                  <p:stCondLst>
                                    <p:cond delay="3500"/>
                                  </p:stCondLst>
                                  <p:iterate type="lt">
                                    <p:tmPct val="10000"/>
                                  </p:iterate>
                                  <p:childTnLst>
                                    <p:set>
                                      <p:cBhvr>
                                        <p:cTn id="24" dur="1" fill="hold">
                                          <p:stCondLst>
                                            <p:cond delay="0"/>
                                          </p:stCondLst>
                                        </p:cTn>
                                        <p:tgtEl>
                                          <p:spTgt spid="19">
                                            <p:txEl>
                                              <p:pRg st="1" end="1"/>
                                            </p:txEl>
                                          </p:spTgt>
                                        </p:tgtEl>
                                        <p:attrNameLst>
                                          <p:attrName>style.visibility</p:attrName>
                                        </p:attrNameLst>
                                      </p:cBhvr>
                                      <p:to>
                                        <p:strVal val="visible"/>
                                      </p:to>
                                    </p:set>
                                    <p:animEffect transition="in" filter="fade">
                                      <p:cBhvr>
                                        <p:cTn id="25" dur="250"/>
                                        <p:tgtEl>
                                          <p:spTgt spid="19">
                                            <p:txEl>
                                              <p:pRg st="1" end="1"/>
                                            </p:txEl>
                                          </p:spTgt>
                                        </p:tgtEl>
                                      </p:cBhvr>
                                    </p:animEffect>
                                  </p:childTnLst>
                                </p:cTn>
                              </p:par>
                              <p:par>
                                <p:cTn id="26" presetID="10" presetClass="entr" presetSubtype="0" fill="hold" grpId="0" nodeType="withEffect">
                                  <p:stCondLst>
                                    <p:cond delay="3500"/>
                                  </p:stCondLst>
                                  <p:iterate type="lt">
                                    <p:tmPct val="10000"/>
                                  </p:iterate>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250"/>
                                        <p:tgtEl>
                                          <p:spTgt spid="19">
                                            <p:txEl>
                                              <p:pRg st="2" end="2"/>
                                            </p:txEl>
                                          </p:spTgt>
                                        </p:tgtEl>
                                      </p:cBhvr>
                                    </p:animEffect>
                                  </p:childTnLst>
                                </p:cTn>
                              </p:par>
                              <p:par>
                                <p:cTn id="29" presetID="10" presetClass="entr" presetSubtype="0" fill="hold" grpId="0" nodeType="withEffect">
                                  <p:stCondLst>
                                    <p:cond delay="3500"/>
                                  </p:stCondLst>
                                  <p:iterate type="lt">
                                    <p:tmPct val="10000"/>
                                  </p:iterate>
                                  <p:childTnLst>
                                    <p:set>
                                      <p:cBhvr>
                                        <p:cTn id="30" dur="1" fill="hold">
                                          <p:stCondLst>
                                            <p:cond delay="0"/>
                                          </p:stCondLst>
                                        </p:cTn>
                                        <p:tgtEl>
                                          <p:spTgt spid="19">
                                            <p:txEl>
                                              <p:pRg st="4" end="4"/>
                                            </p:txEl>
                                          </p:spTgt>
                                        </p:tgtEl>
                                        <p:attrNameLst>
                                          <p:attrName>style.visibility</p:attrName>
                                        </p:attrNameLst>
                                      </p:cBhvr>
                                      <p:to>
                                        <p:strVal val="visible"/>
                                      </p:to>
                                    </p:set>
                                    <p:animEffect transition="in" filter="fade">
                                      <p:cBhvr>
                                        <p:cTn id="31" dur="25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8" grpId="0" animBg="1"/>
      <p:bldP spid="18" grpId="1" animBg="1"/>
      <p:bldP spid="19"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15</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2978786" y="440679"/>
            <a:ext cx="6234430" cy="1353185"/>
          </a:xfrm>
          <a:prstGeom prst="rect">
            <a:avLst/>
          </a:prstGeom>
          <a:noFill/>
        </p:spPr>
        <p:txBody>
          <a:bodyPr wrap="none" rtlCol="0">
            <a:spAutoFit/>
          </a:bodyPr>
          <a:lstStyle/>
          <a:p>
            <a:pPr algn="ct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Third : Specific explanation</a:t>
            </a:r>
          </a:p>
          <a:p>
            <a:pPr algn="ct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64524" y="1793863"/>
            <a:ext cx="10003809" cy="751443"/>
          </a:xfrm>
          <a:prstGeom prst="rect">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4455886" y="1785258"/>
            <a:ext cx="3280228" cy="425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1"/>
          <p:cNvSpPr txBox="1"/>
          <p:nvPr/>
        </p:nvSpPr>
        <p:spPr>
          <a:xfrm>
            <a:off x="1292297" y="1977962"/>
            <a:ext cx="3061464" cy="368300"/>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VIDEO CONTENT</a:t>
            </a:r>
          </a:p>
        </p:txBody>
      </p:sp>
      <p:sp>
        <p:nvSpPr>
          <p:cNvPr id="13" name="TextBox 1"/>
          <p:cNvSpPr txBox="1"/>
          <p:nvPr/>
        </p:nvSpPr>
        <p:spPr>
          <a:xfrm>
            <a:off x="7794696" y="1839532"/>
            <a:ext cx="3061464" cy="645160"/>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ANIMATION AND TRANSITION EFFECTS</a:t>
            </a:r>
            <a:endPar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endParaRPr>
          </a:p>
        </p:txBody>
      </p:sp>
      <p:sp>
        <p:nvSpPr>
          <p:cNvPr id="14" name="TextBox 1"/>
          <p:cNvSpPr txBox="1"/>
          <p:nvPr/>
        </p:nvSpPr>
        <p:spPr>
          <a:xfrm>
            <a:off x="4564077" y="1977962"/>
            <a:ext cx="3061464" cy="368300"/>
          </a:xfrm>
          <a:prstGeom prst="rect">
            <a:avLst/>
          </a:prstGeom>
          <a:noFill/>
        </p:spPr>
        <p:txBody>
          <a:bodyPr wrap="square" rtlCol="0">
            <a:spAutoFit/>
          </a:bodyPr>
          <a:lstStyle/>
          <a:p>
            <a:pPr algn="ctr"/>
            <a:r>
              <a:rPr lang="en-US" altLang="zh-CN"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 LOGO DESIGN</a:t>
            </a:r>
          </a:p>
        </p:txBody>
      </p:sp>
      <p:sp>
        <p:nvSpPr>
          <p:cNvPr id="15" name="矩形 14"/>
          <p:cNvSpPr/>
          <p:nvPr/>
        </p:nvSpPr>
        <p:spPr>
          <a:xfrm>
            <a:off x="1452479" y="2760954"/>
            <a:ext cx="2457002" cy="2676525"/>
          </a:xfrm>
          <a:prstGeom prst="rect">
            <a:avLst/>
          </a:prstGeom>
        </p:spPr>
        <p:txBody>
          <a:bodyPr wrap="square">
            <a:spAutoFit/>
          </a:bodyPr>
          <a:lstStyle/>
          <a:p>
            <a:pPr>
              <a:lnSpc>
                <a:spcPct val="150000"/>
              </a:lnSpc>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web page provides company and product introduction videos to provide more information and attract customers&amp;#039; attention</a:t>
            </a:r>
          </a:p>
        </p:txBody>
      </p:sp>
      <p:sp>
        <p:nvSpPr>
          <p:cNvPr id="16" name="矩形 15"/>
          <p:cNvSpPr/>
          <p:nvPr/>
        </p:nvSpPr>
        <p:spPr>
          <a:xfrm>
            <a:off x="8554085" y="2760980"/>
            <a:ext cx="2127250" cy="2306955"/>
          </a:xfrm>
          <a:prstGeom prst="rect">
            <a:avLst/>
          </a:prstGeom>
        </p:spPr>
        <p:txBody>
          <a:bodyPr wrap="square">
            <a:spAutoFit/>
          </a:bodyPr>
          <a:lstStyle/>
          <a:p>
            <a:pPr algn="r">
              <a:lnSpc>
                <a:spcPct val="150000"/>
              </a:lnSpc>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homepage uses animations and transitions to add movement and modernity to the site</a:t>
            </a:r>
          </a:p>
        </p:txBody>
      </p:sp>
      <p:pic>
        <p:nvPicPr>
          <p:cNvPr id="5" name="图片 4" descr="f11840217abfc7896466ba7ac620959"/>
          <p:cNvPicPr>
            <a:picLocks noChangeAspect="1"/>
          </p:cNvPicPr>
          <p:nvPr/>
        </p:nvPicPr>
        <p:blipFill>
          <a:blip r:embed="rId2"/>
          <a:stretch>
            <a:fillRect/>
          </a:stretch>
        </p:blipFill>
        <p:spPr>
          <a:xfrm>
            <a:off x="4878070" y="2671445"/>
            <a:ext cx="2471420" cy="2471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accel="50000" decel="50000" fill="hold" grpId="1" nodeType="withEffect">
                                  <p:stCondLst>
                                    <p:cond delay="0"/>
                                  </p:stCondLst>
                                  <p:childTnLst>
                                    <p:animMotion origin="layout" path="M 0 2.22222E-6 L 0 0.08727 " pathEditMode="relative" rAng="0" ptsTypes="AA">
                                      <p:cBhvr>
                                        <p:cTn id="9" dur="2000" spd="-100000" fill="hold"/>
                                        <p:tgtEl>
                                          <p:spTgt spid="9"/>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accel="50000" decel="50000" autoRev="1" fill="hold" grpId="1" nodeType="withEffect">
                                  <p:stCondLst>
                                    <p:cond delay="0"/>
                                  </p:stCondLst>
                                  <p:childTnLst>
                                    <p:animMotion origin="layout" path="M 0 -3.7037E-7 L 0 0.16875 " pathEditMode="relative" rAng="0" ptsTypes="AA">
                                      <p:cBhvr>
                                        <p:cTn id="14" dur="1000" fill="hold"/>
                                        <p:tgtEl>
                                          <p:spTgt spid="10"/>
                                        </p:tgtEl>
                                        <p:attrNameLst>
                                          <p:attrName>ppt_x</p:attrName>
                                          <p:attrName>ppt_y</p:attrName>
                                        </p:attrNameLst>
                                      </p:cBhvr>
                                      <p:rCtr x="0" y="8426"/>
                                    </p:animMotion>
                                  </p:childTnLst>
                                </p:cTn>
                              </p:par>
                              <p:par>
                                <p:cTn id="15" presetID="10" presetClass="entr" presetSubtype="0" fill="hold" grpId="0" nodeType="withEffect">
                                  <p:stCondLst>
                                    <p:cond delay="1500"/>
                                  </p:stCondLst>
                                  <p:iterate type="lt">
                                    <p:tmPct val="10000"/>
                                  </p:iterate>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par>
                                <p:cTn id="18" presetID="10" presetClass="entr" presetSubtype="0" fill="hold" grpId="0" nodeType="withEffect">
                                  <p:stCondLst>
                                    <p:cond delay="1500"/>
                                  </p:stCondLst>
                                  <p:iterate type="lt">
                                    <p:tmPct val="10000"/>
                                  </p:iterate>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fade">
                                      <p:cBhvr>
                                        <p:cTn id="20" dur="500"/>
                                        <p:tgtEl>
                                          <p:spTgt spid="13">
                                            <p:txEl>
                                              <p:pRg st="0" end="0"/>
                                            </p:txEl>
                                          </p:spTgt>
                                        </p:tgtEl>
                                      </p:cBhvr>
                                    </p:animEffect>
                                  </p:childTnLst>
                                </p:cTn>
                              </p:par>
                              <p:par>
                                <p:cTn id="21" presetID="10" presetClass="entr" presetSubtype="0" fill="hold" grpId="0" nodeType="withEffect">
                                  <p:stCondLst>
                                    <p:cond delay="1500"/>
                                  </p:stCondLst>
                                  <p:iterate type="lt">
                                    <p:tmPct val="10000"/>
                                  </p:iterate>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500"/>
                                        <p:tgtEl>
                                          <p:spTgt spid="14">
                                            <p:txEl>
                                              <p:pRg st="0" end="0"/>
                                            </p:txEl>
                                          </p:spTgt>
                                        </p:tgtEl>
                                      </p:cBhvr>
                                    </p:animEffect>
                                  </p:childTnLst>
                                </p:cTn>
                              </p:par>
                              <p:par>
                                <p:cTn id="24" presetID="10" presetClass="entr" presetSubtype="0" fill="hold" grpId="0" nodeType="withEffect">
                                  <p:stCondLst>
                                    <p:cond delay="1500"/>
                                  </p:stCondLst>
                                  <p:iterate type="lt">
                                    <p:tmPct val="10000"/>
                                  </p:iterate>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1500"/>
                                  </p:stCondLst>
                                  <p:iterate type="lt">
                                    <p:tmPct val="10000"/>
                                  </p:iterate>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bldLvl="0" animBg="1"/>
      <p:bldP spid="10" grpId="1" bldLvl="0" animBg="1"/>
      <p:bldP spid="11" grpId="0" build="allAtOnce"/>
      <p:bldP spid="13" grpId="0" build="allAtOnce"/>
      <p:bldP spid="14" grpId="0" build="allAtOnce"/>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a:ext>
            </a:extLst>
          </a:blip>
          <a:stretch>
            <a:fillRect/>
          </a:stretch>
        </p:blipFill>
        <p:spPr>
          <a:xfrm>
            <a:off x="242432" y="228600"/>
            <a:ext cx="3811978" cy="6400800"/>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3391357"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rgbClr val="17161C"/>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04</a:t>
              </a:r>
            </a:p>
          </p:txBody>
        </p:sp>
      </p:grpSp>
      <p:sp>
        <p:nvSpPr>
          <p:cNvPr id="22" name="TextBox 30">
            <a:extLst>
              <a:ext uri="{FF2B5EF4-FFF2-40B4-BE49-F238E27FC236}">
                <a16:creationId xmlns:a16="http://schemas.microsoft.com/office/drawing/2014/main" id="{0E59AE9D-F9D6-4596-9027-699BBB05215A}"/>
              </a:ext>
            </a:extLst>
          </p:cNvPr>
          <p:cNvSpPr txBox="1"/>
          <p:nvPr/>
        </p:nvSpPr>
        <p:spPr>
          <a:xfrm>
            <a:off x="5217752" y="3072228"/>
            <a:ext cx="3551494" cy="70788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000" b="1" dirty="0">
                <a:solidFill>
                  <a:srgbClr val="414146"/>
                </a:solidFill>
                <a:latin typeface="Microsoft YaHei" panose="020B0503020204020204" pitchFamily="34" charset="-122"/>
                <a:ea typeface="Microsoft YaHei" panose="020B0503020204020204" pitchFamily="34" charset="-122"/>
                <a:sym typeface="Microsoft YaHei" panose="020B0503020204020204" pitchFamily="34" charset="-122"/>
              </a:rPr>
              <a:t>Design ideas</a:t>
            </a:r>
            <a:endParaRPr kumimoji="0" lang="zh-CN" altLang="en-US" sz="4000" b="1" i="0" u="none" strike="noStrike" kern="1200" cap="none" spc="0" normalizeH="0" baseline="0" noProof="0" dirty="0">
              <a:ln>
                <a:noFill/>
              </a:ln>
              <a:solidFill>
                <a:srgbClr val="414146"/>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23" name="TextBox 1">
            <a:extLst>
              <a:ext uri="{FF2B5EF4-FFF2-40B4-BE49-F238E27FC236}">
                <a16:creationId xmlns:a16="http://schemas.microsoft.com/office/drawing/2014/main" id="{7ACC8999-8D0F-4B69-923C-D4559991389F}"/>
              </a:ext>
            </a:extLst>
          </p:cNvPr>
          <p:cNvSpPr txBox="1"/>
          <p:nvPr/>
        </p:nvSpPr>
        <p:spPr>
          <a:xfrm>
            <a:off x="5337214" y="4048858"/>
            <a:ext cx="4356939" cy="231640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Sample Page Layout</a:t>
            </a:r>
          </a:p>
          <a:p>
            <a:pPr lvl="0">
              <a:lnSpc>
                <a:spcPct val="150000"/>
              </a:lnSpc>
            </a:pPr>
            <a:r>
              <a:rPr lang="en-US" altLang="zh-CN" sz="1400" dirty="0">
                <a:solidFill>
                  <a:srgbClr val="E7E6E6">
                    <a:lumMod val="50000"/>
                  </a:srgb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Layout Format</a:t>
            </a:r>
            <a:endParaRPr kumimoji="0" lang="en-US" altLang="zh-CN" sz="1400" b="0" i="0" u="none" strike="noStrike" kern="1200" cap="none" spc="0" normalizeH="0" baseline="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dirty="0">
                <a:solidFill>
                  <a:srgbClr val="E7E6E6">
                    <a:lumMod val="50000"/>
                  </a:srgb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Color Scheme</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dirty="0">
                <a:solidFill>
                  <a:srgbClr val="E7E6E6">
                    <a:lumMod val="50000"/>
                  </a:srgb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Fonts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dirty="0">
                <a:solidFill>
                  <a:srgbClr val="E7E6E6">
                    <a:lumMod val="50000"/>
                  </a:srgb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Graphics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Content</a:t>
            </a:r>
            <a:r>
              <a:rPr kumimoji="0" lang="en-US" altLang="zh-CN" sz="1400" b="0" i="0" u="none" strike="noStrike" kern="1200" cap="none" spc="0" normalizeH="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a:t>
            </a:r>
            <a:endParaRPr kumimoji="0" lang="en-US" altLang="zh-CN" sz="1400" b="0" i="0" u="none" strike="noStrike" kern="1200" cap="none" spc="0" normalizeH="0" baseline="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a:t>
            </a:r>
            <a:r>
              <a:rPr kumimoji="0" lang="en-US" altLang="zh-CN" sz="1400" b="0" i="0" u="none" strike="noStrike" kern="1200" cap="none" spc="0" normalizeH="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Page Design Ideas</a:t>
            </a:r>
            <a:endParaRPr kumimoji="0" lang="en-US" altLang="zh-CN" sz="1400" b="0" i="0" u="none" strike="noStrike" kern="1200" cap="none" spc="0" normalizeH="0" baseline="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endParaRP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49568" y="2985770"/>
            <a:ext cx="242432" cy="13335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558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250"/>
                                  </p:stCondLst>
                                  <p:iterate type="lt">
                                    <p:tmPct val="10000"/>
                                  </p:iterate>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250"/>
                                        <p:tgtEl>
                                          <p:spTgt spid="23">
                                            <p:txEl>
                                              <p:pRg st="0" end="0"/>
                                            </p:txEl>
                                          </p:spTgt>
                                        </p:tgtEl>
                                      </p:cBhvr>
                                    </p:animEffect>
                                  </p:childTnLst>
                                </p:cTn>
                              </p:par>
                              <p:par>
                                <p:cTn id="12" presetID="10" presetClass="entr" presetSubtype="0" fill="hold" grpId="0" nodeType="withEffect">
                                  <p:stCondLst>
                                    <p:cond delay="3250"/>
                                  </p:stCondLst>
                                  <p:iterate type="lt">
                                    <p:tmPct val="10000"/>
                                  </p:iterate>
                                  <p:childTnLst>
                                    <p:set>
                                      <p:cBhvr>
                                        <p:cTn id="13" dur="1" fill="hold">
                                          <p:stCondLst>
                                            <p:cond delay="0"/>
                                          </p:stCondLst>
                                        </p:cTn>
                                        <p:tgtEl>
                                          <p:spTgt spid="23">
                                            <p:txEl>
                                              <p:pRg st="1" end="1"/>
                                            </p:txEl>
                                          </p:spTgt>
                                        </p:tgtEl>
                                        <p:attrNameLst>
                                          <p:attrName>style.visibility</p:attrName>
                                        </p:attrNameLst>
                                      </p:cBhvr>
                                      <p:to>
                                        <p:strVal val="visible"/>
                                      </p:to>
                                    </p:set>
                                    <p:animEffect transition="in" filter="fade">
                                      <p:cBhvr>
                                        <p:cTn id="14" dur="250"/>
                                        <p:tgtEl>
                                          <p:spTgt spid="23">
                                            <p:txEl>
                                              <p:pRg st="1" end="1"/>
                                            </p:txEl>
                                          </p:spTgt>
                                        </p:tgtEl>
                                      </p:cBhvr>
                                    </p:animEffect>
                                  </p:childTnLst>
                                </p:cTn>
                              </p:par>
                              <p:par>
                                <p:cTn id="15" presetID="10" presetClass="entr" presetSubtype="0" fill="hold" grpId="0" nodeType="withEffect">
                                  <p:stCondLst>
                                    <p:cond delay="3250"/>
                                  </p:stCondLst>
                                  <p:iterate type="lt">
                                    <p:tmPct val="10000"/>
                                  </p:iterate>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250"/>
                                        <p:tgtEl>
                                          <p:spTgt spid="23">
                                            <p:txEl>
                                              <p:pRg st="2" end="2"/>
                                            </p:txEl>
                                          </p:spTgt>
                                        </p:tgtEl>
                                      </p:cBhvr>
                                    </p:animEffect>
                                  </p:childTnLst>
                                </p:cTn>
                              </p:par>
                              <p:par>
                                <p:cTn id="18" presetID="10" presetClass="entr" presetSubtype="0" fill="hold" grpId="0" nodeType="withEffect">
                                  <p:stCondLst>
                                    <p:cond delay="3250"/>
                                  </p:stCondLst>
                                  <p:iterate type="lt">
                                    <p:tmPct val="10000"/>
                                  </p:iterate>
                                  <p:childTnLst>
                                    <p:set>
                                      <p:cBhvr>
                                        <p:cTn id="19" dur="1" fill="hold">
                                          <p:stCondLst>
                                            <p:cond delay="0"/>
                                          </p:stCondLst>
                                        </p:cTn>
                                        <p:tgtEl>
                                          <p:spTgt spid="23">
                                            <p:txEl>
                                              <p:pRg st="3" end="3"/>
                                            </p:txEl>
                                          </p:spTgt>
                                        </p:tgtEl>
                                        <p:attrNameLst>
                                          <p:attrName>style.visibility</p:attrName>
                                        </p:attrNameLst>
                                      </p:cBhvr>
                                      <p:to>
                                        <p:strVal val="visible"/>
                                      </p:to>
                                    </p:set>
                                    <p:animEffect transition="in" filter="fade">
                                      <p:cBhvr>
                                        <p:cTn id="20" dur="250"/>
                                        <p:tgtEl>
                                          <p:spTgt spid="23">
                                            <p:txEl>
                                              <p:pRg st="3" end="3"/>
                                            </p:txEl>
                                          </p:spTgt>
                                        </p:tgtEl>
                                      </p:cBhvr>
                                    </p:animEffect>
                                  </p:childTnLst>
                                </p:cTn>
                              </p:par>
                              <p:par>
                                <p:cTn id="21" presetID="10" presetClass="entr" presetSubtype="0" fill="hold" grpId="0" nodeType="withEffect">
                                  <p:stCondLst>
                                    <p:cond delay="3250"/>
                                  </p:stCondLst>
                                  <p:iterate type="lt">
                                    <p:tmPct val="10000"/>
                                  </p:iterate>
                                  <p:childTnLst>
                                    <p:set>
                                      <p:cBhvr>
                                        <p:cTn id="22" dur="1" fill="hold">
                                          <p:stCondLst>
                                            <p:cond delay="0"/>
                                          </p:stCondLst>
                                        </p:cTn>
                                        <p:tgtEl>
                                          <p:spTgt spid="23">
                                            <p:txEl>
                                              <p:pRg st="4" end="4"/>
                                            </p:txEl>
                                          </p:spTgt>
                                        </p:tgtEl>
                                        <p:attrNameLst>
                                          <p:attrName>style.visibility</p:attrName>
                                        </p:attrNameLst>
                                      </p:cBhvr>
                                      <p:to>
                                        <p:strVal val="visible"/>
                                      </p:to>
                                    </p:set>
                                    <p:animEffect transition="in" filter="fade">
                                      <p:cBhvr>
                                        <p:cTn id="23" dur="250"/>
                                        <p:tgtEl>
                                          <p:spTgt spid="23">
                                            <p:txEl>
                                              <p:pRg st="4" end="4"/>
                                            </p:txEl>
                                          </p:spTgt>
                                        </p:tgtEl>
                                      </p:cBhvr>
                                    </p:animEffect>
                                  </p:childTnLst>
                                </p:cTn>
                              </p:par>
                              <p:par>
                                <p:cTn id="24" presetID="10" presetClass="entr" presetSubtype="0" fill="hold" grpId="0" nodeType="withEffect">
                                  <p:stCondLst>
                                    <p:cond delay="3250"/>
                                  </p:stCondLst>
                                  <p:iterate type="lt">
                                    <p:tmPct val="10000"/>
                                  </p:iterate>
                                  <p:childTnLst>
                                    <p:set>
                                      <p:cBhvr>
                                        <p:cTn id="25" dur="1" fill="hold">
                                          <p:stCondLst>
                                            <p:cond delay="0"/>
                                          </p:stCondLst>
                                        </p:cTn>
                                        <p:tgtEl>
                                          <p:spTgt spid="23">
                                            <p:txEl>
                                              <p:pRg st="5" end="5"/>
                                            </p:txEl>
                                          </p:spTgt>
                                        </p:tgtEl>
                                        <p:attrNameLst>
                                          <p:attrName>style.visibility</p:attrName>
                                        </p:attrNameLst>
                                      </p:cBhvr>
                                      <p:to>
                                        <p:strVal val="visible"/>
                                      </p:to>
                                    </p:set>
                                    <p:animEffect transition="in" filter="fade">
                                      <p:cBhvr>
                                        <p:cTn id="26" dur="250"/>
                                        <p:tgtEl>
                                          <p:spTgt spid="23">
                                            <p:txEl>
                                              <p:pRg st="5" end="5"/>
                                            </p:txEl>
                                          </p:spTgt>
                                        </p:tgtEl>
                                      </p:cBhvr>
                                    </p:animEffect>
                                  </p:childTnLst>
                                </p:cTn>
                              </p:par>
                              <p:par>
                                <p:cTn id="27" presetID="10" presetClass="entr" presetSubtype="0" fill="hold" grpId="0" nodeType="withEffect">
                                  <p:stCondLst>
                                    <p:cond delay="3250"/>
                                  </p:stCondLst>
                                  <p:iterate type="lt">
                                    <p:tmPct val="10000"/>
                                  </p:iterate>
                                  <p:childTnLst>
                                    <p:set>
                                      <p:cBhvr>
                                        <p:cTn id="28" dur="1" fill="hold">
                                          <p:stCondLst>
                                            <p:cond delay="0"/>
                                          </p:stCondLst>
                                        </p:cTn>
                                        <p:tgtEl>
                                          <p:spTgt spid="23">
                                            <p:txEl>
                                              <p:pRg st="6" end="6"/>
                                            </p:txEl>
                                          </p:spTgt>
                                        </p:tgtEl>
                                        <p:attrNameLst>
                                          <p:attrName>style.visibility</p:attrName>
                                        </p:attrNameLst>
                                      </p:cBhvr>
                                      <p:to>
                                        <p:strVal val="visible"/>
                                      </p:to>
                                    </p:set>
                                    <p:animEffect transition="in" filter="fade">
                                      <p:cBhvr>
                                        <p:cTn id="29" dur="250"/>
                                        <p:tgtEl>
                                          <p:spTgt spid="23">
                                            <p:txEl>
                                              <p:pRg st="6" end="6"/>
                                            </p:txEl>
                                          </p:spTgt>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750"/>
                                        <p:tgtEl>
                                          <p:spTgt spid="24"/>
                                        </p:tgtEl>
                                      </p:cBhvr>
                                    </p:animEffect>
                                  </p:childTnLst>
                                </p:cTn>
                              </p:par>
                              <p:par>
                                <p:cTn id="33" presetID="42" presetClass="path" presetSubtype="0" decel="50667" fill="hold" grpId="1" nodeType="withEffect">
                                  <p:stCondLst>
                                    <p:cond delay="750"/>
                                  </p:stCondLst>
                                  <p:childTnLst>
                                    <p:animMotion origin="layout" path="M -2.08333E-6 -0.0676 L -2.08333E-6 2.96296E-6 " pathEditMode="relative" rAng="0" ptsTypes="AA">
                                      <p:cBhvr>
                                        <p:cTn id="34" dur="750" fill="hold"/>
                                        <p:tgtEl>
                                          <p:spTgt spid="24"/>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allAtOnce"/>
      <p:bldP spid="24" grpId="0" animBg="1"/>
      <p:bldP spid="2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ED3B34-3A16-C930-1F66-EC74CB6F52CE}"/>
              </a:ext>
            </a:extLst>
          </p:cNvPr>
          <p:cNvSpPr>
            <a:spLocks noGrp="1"/>
          </p:cNvSpPr>
          <p:nvPr>
            <p:ph type="sldNum" sz="quarter" idx="12"/>
          </p:nvPr>
        </p:nvSpPr>
        <p:spPr/>
        <p:txBody>
          <a:bodyPr/>
          <a:lstStyle/>
          <a:p>
            <a:fld id="{EDCF069B-D994-4262-8CEC-8B0A802048A3}" type="slidenum">
              <a:rPr lang="zh-CN" altLang="en-US" smtClean="0"/>
              <a:t>17</a:t>
            </a:fld>
            <a:endParaRPr lang="zh-CN" altLang="en-US"/>
          </a:p>
        </p:txBody>
      </p:sp>
      <p:pic>
        <p:nvPicPr>
          <p:cNvPr id="4" name="图片 3">
            <a:extLst>
              <a:ext uri="{FF2B5EF4-FFF2-40B4-BE49-F238E27FC236}">
                <a16:creationId xmlns:a16="http://schemas.microsoft.com/office/drawing/2014/main" id="{CD9583C2-DF4B-7406-164C-0F2D65BDC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05" y="637942"/>
            <a:ext cx="9960247" cy="5582116"/>
          </a:xfrm>
          <a:prstGeom prst="rect">
            <a:avLst/>
          </a:prstGeom>
        </p:spPr>
      </p:pic>
      <p:sp>
        <p:nvSpPr>
          <p:cNvPr id="5" name="文本框 4">
            <a:extLst>
              <a:ext uri="{FF2B5EF4-FFF2-40B4-BE49-F238E27FC236}">
                <a16:creationId xmlns:a16="http://schemas.microsoft.com/office/drawing/2014/main" id="{56111481-8AF6-9197-22D9-5FEC806CCA09}"/>
              </a:ext>
            </a:extLst>
          </p:cNvPr>
          <p:cNvSpPr txBox="1"/>
          <p:nvPr/>
        </p:nvSpPr>
        <p:spPr>
          <a:xfrm>
            <a:off x="996405" y="179883"/>
            <a:ext cx="3747541" cy="461665"/>
          </a:xfrm>
          <a:prstGeom prst="rect">
            <a:avLst/>
          </a:prstGeom>
          <a:noFill/>
        </p:spPr>
        <p:txBody>
          <a:bodyPr wrap="square" rtlCol="0">
            <a:spAutoFit/>
          </a:bodyPr>
          <a:lstStyle/>
          <a:p>
            <a:r>
              <a:rPr lang="en-US" altLang="zh-CN" sz="2400" dirty="0">
                <a:solidFill>
                  <a:schemeClr val="accent2">
                    <a:lumMod val="50000"/>
                  </a:schemeClr>
                </a:solidFill>
                <a:latin typeface="Arial Black" panose="020B0A04020102020204" pitchFamily="34" charset="0"/>
              </a:rPr>
              <a:t>• Sample page layout</a:t>
            </a:r>
            <a:endParaRPr lang="zh-CN" altLang="en-US" sz="2400" dirty="0">
              <a:solidFill>
                <a:schemeClr val="accent2">
                  <a:lumMod val="50000"/>
                </a:schemeClr>
              </a:solidFill>
              <a:latin typeface="Arial Black" panose="020B0A04020102020204" pitchFamily="34" charset="0"/>
            </a:endParaRPr>
          </a:p>
        </p:txBody>
      </p:sp>
    </p:spTree>
    <p:extLst>
      <p:ext uri="{BB962C8B-B14F-4D97-AF65-F5344CB8AC3E}">
        <p14:creationId xmlns:p14="http://schemas.microsoft.com/office/powerpoint/2010/main" val="1829247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A7F75DC-292B-47FC-EDAD-BFC0F0321B89}"/>
              </a:ext>
            </a:extLst>
          </p:cNvPr>
          <p:cNvPicPr>
            <a:picLocks noChangeAspect="1"/>
          </p:cNvPicPr>
          <p:nvPr/>
        </p:nvPicPr>
        <p:blipFill>
          <a:blip r:embed="rId2"/>
          <a:stretch>
            <a:fillRect/>
          </a:stretch>
        </p:blipFill>
        <p:spPr>
          <a:xfrm>
            <a:off x="6600387" y="2621757"/>
            <a:ext cx="3516569" cy="1614485"/>
          </a:xfrm>
          <a:prstGeom prst="rect">
            <a:avLst/>
          </a:prstGeom>
        </p:spPr>
      </p:pic>
      <p:sp>
        <p:nvSpPr>
          <p:cNvPr id="2" name="灯片编号占位符 1">
            <a:extLst>
              <a:ext uri="{FF2B5EF4-FFF2-40B4-BE49-F238E27FC236}">
                <a16:creationId xmlns:a16="http://schemas.microsoft.com/office/drawing/2014/main" id="{02AEBC79-DB54-8F48-BDCF-C0F4A5D0BD42}"/>
              </a:ext>
            </a:extLst>
          </p:cNvPr>
          <p:cNvSpPr>
            <a:spLocks noGrp="1"/>
          </p:cNvSpPr>
          <p:nvPr>
            <p:ph type="sldNum" sz="quarter" idx="12"/>
          </p:nvPr>
        </p:nvSpPr>
        <p:spPr/>
        <p:txBody>
          <a:bodyPr/>
          <a:lstStyle/>
          <a:p>
            <a:fld id="{EDCF069B-D994-4262-8CEC-8B0A802048A3}" type="slidenum">
              <a:rPr lang="zh-CN" altLang="en-US" smtClean="0"/>
              <a:pPr/>
              <a:t>18</a:t>
            </a:fld>
            <a:endParaRPr lang="zh-CN" altLang="en-US" dirty="0"/>
          </a:p>
        </p:txBody>
      </p:sp>
      <p:pic>
        <p:nvPicPr>
          <p:cNvPr id="4" name="图片 3">
            <a:extLst>
              <a:ext uri="{FF2B5EF4-FFF2-40B4-BE49-F238E27FC236}">
                <a16:creationId xmlns:a16="http://schemas.microsoft.com/office/drawing/2014/main" id="{88E9FAFE-335B-EBF1-AA84-445189A9F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342901"/>
            <a:ext cx="9892552" cy="5544177"/>
          </a:xfrm>
          <a:prstGeom prst="rect">
            <a:avLst/>
          </a:prstGeom>
        </p:spPr>
      </p:pic>
      <p:grpSp>
        <p:nvGrpSpPr>
          <p:cNvPr id="5" name="组合 4">
            <a:extLst>
              <a:ext uri="{FF2B5EF4-FFF2-40B4-BE49-F238E27FC236}">
                <a16:creationId xmlns:a16="http://schemas.microsoft.com/office/drawing/2014/main" id="{2D6228BB-2761-76A1-1B2A-3D31647FA93D}"/>
              </a:ext>
            </a:extLst>
          </p:cNvPr>
          <p:cNvGrpSpPr/>
          <p:nvPr/>
        </p:nvGrpSpPr>
        <p:grpSpPr>
          <a:xfrm>
            <a:off x="2246537" y="1668439"/>
            <a:ext cx="7914078" cy="2893101"/>
            <a:chOff x="361667" y="1385379"/>
            <a:chExt cx="6295365" cy="2000308"/>
          </a:xfrm>
        </p:grpSpPr>
        <p:sp>
          <p:nvSpPr>
            <p:cNvPr id="6" name="文本框 5">
              <a:extLst>
                <a:ext uri="{FF2B5EF4-FFF2-40B4-BE49-F238E27FC236}">
                  <a16:creationId xmlns:a16="http://schemas.microsoft.com/office/drawing/2014/main" id="{0CF1BB40-7FC0-E579-519C-EEE744013C7F}"/>
                </a:ext>
              </a:extLst>
            </p:cNvPr>
            <p:cNvSpPr txBox="1"/>
            <p:nvPr/>
          </p:nvSpPr>
          <p:spPr>
            <a:xfrm>
              <a:off x="361667" y="1385379"/>
              <a:ext cx="3350524" cy="2000308"/>
            </a:xfrm>
            <a:prstGeom prst="rect">
              <a:avLst/>
            </a:prstGeom>
            <a:solidFill>
              <a:schemeClr val="tx2">
                <a:lumMod val="50000"/>
                <a:alpha val="53000"/>
              </a:schemeClr>
            </a:solidFill>
          </p:spPr>
          <p:txBody>
            <a:bodyPr wrap="square" rtlCol="0">
              <a:spAutoFit/>
            </a:bodyPr>
            <a:lstStyle/>
            <a:p>
              <a:r>
                <a:rPr lang="en-US" altLang="zh-CN" sz="2400" dirty="0">
                  <a:solidFill>
                    <a:schemeClr val="bg1"/>
                  </a:solidFill>
                  <a:latin typeface="Arial Black" panose="020B0A04020102020204" pitchFamily="34" charset="0"/>
                </a:rPr>
                <a:t>   Company Introduction</a:t>
              </a:r>
            </a:p>
            <a:p>
              <a:endParaRPr lang="en-US" altLang="zh-CN" dirty="0">
                <a:solidFill>
                  <a:schemeClr val="bg1"/>
                </a:solidFill>
                <a:latin typeface="Arial Black" panose="020B0A04020102020204" pitchFamily="34" charset="0"/>
              </a:endParaRPr>
            </a:p>
            <a:p>
              <a:r>
                <a:rPr lang="en-US" altLang="zh-CN" sz="1100" dirty="0">
                  <a:solidFill>
                    <a:schemeClr val="bg1"/>
                  </a:solidFill>
                  <a:latin typeface="Arial" panose="020B0604020202020204" pitchFamily="34" charset="0"/>
                  <a:cs typeface="Arial" panose="020B0604020202020204" pitchFamily="34" charset="0"/>
                </a:rPr>
                <a:t>         </a:t>
              </a:r>
              <a:r>
                <a:rPr lang="en-US" altLang="zh-CN" sz="1400" dirty="0">
                  <a:solidFill>
                    <a:schemeClr val="bg1"/>
                  </a:solidFill>
                  <a:latin typeface="Arial" panose="020B0604020202020204" pitchFamily="34" charset="0"/>
                  <a:cs typeface="Arial" panose="020B0604020202020204" pitchFamily="34" charset="0"/>
                </a:rPr>
                <a:t>Triple P accounting firm is a burgeoning company dedicated to providing professional, reliable, and comprehensive accounting solutions. Our mission is to assist individuals, small and medium-sized enterprises, and entrepreneurs in managing their finances, allowing them to focus on business development with confidence in entrusting their financial work to us,</a:t>
              </a:r>
              <a:r>
                <a:rPr lang="zh-CN" altLang="en-US" sz="1400" dirty="0">
                  <a:solidFill>
                    <a:schemeClr val="bg1"/>
                  </a:solidFill>
                  <a:latin typeface="Arial" panose="020B0604020202020204" pitchFamily="34" charset="0"/>
                  <a:cs typeface="Arial" panose="020B0604020202020204" pitchFamily="34" charset="0"/>
                </a:rPr>
                <a:t> </a:t>
              </a:r>
              <a:r>
                <a:rPr lang="en-US" altLang="zh-CN" sz="1400" dirty="0">
                  <a:solidFill>
                    <a:schemeClr val="bg1"/>
                  </a:solidFill>
                  <a:latin typeface="Arial" panose="020B0604020202020204" pitchFamily="34" charset="0"/>
                  <a:cs typeface="Arial" panose="020B0604020202020204" pitchFamily="34" charset="0"/>
                </a:rPr>
                <a:t>we have the capability to offer tailored accounting and financial services to meet your unique needs.</a:t>
              </a:r>
              <a:endParaRPr lang="zh-CN" altLang="en-US" sz="1100" dirty="0">
                <a:solidFill>
                  <a:schemeClr val="bg1"/>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FD18F50-37AA-6FE1-9746-660116EBD8E0}"/>
                </a:ext>
              </a:extLst>
            </p:cNvPr>
            <p:cNvSpPr txBox="1"/>
            <p:nvPr/>
          </p:nvSpPr>
          <p:spPr>
            <a:xfrm>
              <a:off x="3979146" y="1639355"/>
              <a:ext cx="2677886" cy="255359"/>
            </a:xfrm>
            <a:prstGeom prst="rect">
              <a:avLst/>
            </a:prstGeom>
            <a:noFill/>
          </p:spPr>
          <p:txBody>
            <a:bodyPr wrap="square" rtlCol="0">
              <a:spAutoFit/>
            </a:bodyPr>
            <a:lstStyle/>
            <a:p>
              <a:r>
                <a:rPr lang="en-US" altLang="zh-CN" dirty="0">
                  <a:solidFill>
                    <a:schemeClr val="bg1"/>
                  </a:solidFill>
                  <a:latin typeface="Arial Black" panose="020B0A04020102020204" pitchFamily="34" charset="0"/>
                  <a:cs typeface="Arial" panose="020B0604020202020204" pitchFamily="34" charset="0"/>
                </a:rPr>
                <a:t>know more about us</a:t>
              </a:r>
              <a:endParaRPr lang="zh-CN" altLang="en-US" dirty="0">
                <a:latin typeface="Arial Black" panose="020B0A04020102020204" pitchFamily="34" charset="0"/>
              </a:endParaRPr>
            </a:p>
          </p:txBody>
        </p:sp>
        <p:pic>
          <p:nvPicPr>
            <p:cNvPr id="8" name="图形 7" descr="播放">
              <a:extLst>
                <a:ext uri="{FF2B5EF4-FFF2-40B4-BE49-F238E27FC236}">
                  <a16:creationId xmlns:a16="http://schemas.microsoft.com/office/drawing/2014/main" id="{9D4FA675-243D-AEC8-C8D2-FAB59842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387" y="2283261"/>
              <a:ext cx="514526" cy="514526"/>
            </a:xfrm>
            <a:prstGeom prst="rect">
              <a:avLst/>
            </a:prstGeom>
          </p:spPr>
        </p:pic>
      </p:grpSp>
      <p:pic>
        <p:nvPicPr>
          <p:cNvPr id="10" name="图片 9">
            <a:extLst>
              <a:ext uri="{FF2B5EF4-FFF2-40B4-BE49-F238E27FC236}">
                <a16:creationId xmlns:a16="http://schemas.microsoft.com/office/drawing/2014/main" id="{CEBA382C-A082-D8D5-2401-24BEC10FC840}"/>
              </a:ext>
            </a:extLst>
          </p:cNvPr>
          <p:cNvPicPr>
            <a:picLocks noChangeAspect="1"/>
          </p:cNvPicPr>
          <p:nvPr/>
        </p:nvPicPr>
        <p:blipFill>
          <a:blip r:embed="rId2"/>
          <a:stretch>
            <a:fillRect/>
          </a:stretch>
        </p:blipFill>
        <p:spPr>
          <a:xfrm>
            <a:off x="6701155" y="2601585"/>
            <a:ext cx="4145386" cy="1903180"/>
          </a:xfrm>
          <a:prstGeom prst="rect">
            <a:avLst/>
          </a:prstGeom>
        </p:spPr>
      </p:pic>
      <p:pic>
        <p:nvPicPr>
          <p:cNvPr id="11" name="图片 10">
            <a:extLst>
              <a:ext uri="{FF2B5EF4-FFF2-40B4-BE49-F238E27FC236}">
                <a16:creationId xmlns:a16="http://schemas.microsoft.com/office/drawing/2014/main" id="{48BE698F-C3F5-09CE-8D12-AA410F841A70}"/>
              </a:ext>
            </a:extLst>
          </p:cNvPr>
          <p:cNvPicPr>
            <a:picLocks noChangeAspect="1"/>
          </p:cNvPicPr>
          <p:nvPr/>
        </p:nvPicPr>
        <p:blipFill>
          <a:blip r:embed="rId6"/>
          <a:stretch>
            <a:fillRect/>
          </a:stretch>
        </p:blipFill>
        <p:spPr>
          <a:xfrm>
            <a:off x="8509780" y="3114989"/>
            <a:ext cx="647918" cy="655632"/>
          </a:xfrm>
          <a:prstGeom prst="rect">
            <a:avLst/>
          </a:prstGeom>
        </p:spPr>
      </p:pic>
      <p:pic>
        <p:nvPicPr>
          <p:cNvPr id="13" name="图形 12" descr="媒体演示文稿">
            <a:extLst>
              <a:ext uri="{FF2B5EF4-FFF2-40B4-BE49-F238E27FC236}">
                <a16:creationId xmlns:a16="http://schemas.microsoft.com/office/drawing/2014/main" id="{87E55598-3AE1-71F8-AED6-FC05C5A1ED1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25744" y="2061542"/>
            <a:ext cx="363735" cy="363735"/>
          </a:xfrm>
          <a:prstGeom prst="rect">
            <a:avLst/>
          </a:prstGeom>
        </p:spPr>
      </p:pic>
    </p:spTree>
    <p:extLst>
      <p:ext uri="{BB962C8B-B14F-4D97-AF65-F5344CB8AC3E}">
        <p14:creationId xmlns:p14="http://schemas.microsoft.com/office/powerpoint/2010/main" val="439334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2CA616A-CD21-7CEC-015A-A294124E76E9}"/>
              </a:ext>
            </a:extLst>
          </p:cNvPr>
          <p:cNvSpPr>
            <a:spLocks noGrp="1"/>
          </p:cNvSpPr>
          <p:nvPr>
            <p:ph type="sldNum" sz="quarter" idx="12"/>
          </p:nvPr>
        </p:nvSpPr>
        <p:spPr/>
        <p:txBody>
          <a:bodyPr/>
          <a:lstStyle/>
          <a:p>
            <a:fld id="{EDCF069B-D994-4262-8CEC-8B0A802048A3}" type="slidenum">
              <a:rPr lang="zh-CN" altLang="en-US" smtClean="0"/>
              <a:pPr/>
              <a:t>19</a:t>
            </a:fld>
            <a:endParaRPr lang="zh-CN" altLang="en-US" dirty="0"/>
          </a:p>
        </p:txBody>
      </p:sp>
      <p:sp>
        <p:nvSpPr>
          <p:cNvPr id="5" name="灯片编号占位符 1">
            <a:extLst>
              <a:ext uri="{FF2B5EF4-FFF2-40B4-BE49-F238E27FC236}">
                <a16:creationId xmlns:a16="http://schemas.microsoft.com/office/drawing/2014/main" id="{CEA6FE24-6A5A-E8F5-F077-30CD6A84D2E1}"/>
              </a:ext>
            </a:extLst>
          </p:cNvPr>
          <p:cNvSpPr txBox="1">
            <a:spLocks/>
          </p:cNvSpPr>
          <p:nvPr/>
        </p:nvSpPr>
        <p:spPr>
          <a:xfrm>
            <a:off x="5779293" y="6345871"/>
            <a:ext cx="631032"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F069B-D994-4262-8CEC-8B0A802048A3}" type="slidenum">
              <a:rPr lang="zh-CN" altLang="en-US" smtClean="0"/>
              <a:pPr/>
              <a:t>19</a:t>
            </a:fld>
            <a:endParaRPr lang="zh-CN" altLang="en-US" dirty="0"/>
          </a:p>
        </p:txBody>
      </p:sp>
      <p:pic>
        <p:nvPicPr>
          <p:cNvPr id="6" name="图片 5">
            <a:extLst>
              <a:ext uri="{FF2B5EF4-FFF2-40B4-BE49-F238E27FC236}">
                <a16:creationId xmlns:a16="http://schemas.microsoft.com/office/drawing/2014/main" id="{80D9B174-7062-9439-D237-E0F095570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67" y="228952"/>
            <a:ext cx="10348466" cy="5799691"/>
          </a:xfrm>
          <a:prstGeom prst="rect">
            <a:avLst/>
          </a:prstGeom>
        </p:spPr>
      </p:pic>
      <p:grpSp>
        <p:nvGrpSpPr>
          <p:cNvPr id="23" name="组合 22">
            <a:extLst>
              <a:ext uri="{FF2B5EF4-FFF2-40B4-BE49-F238E27FC236}">
                <a16:creationId xmlns:a16="http://schemas.microsoft.com/office/drawing/2014/main" id="{5F70CA86-3D3F-C808-30E8-C451EDA3A421}"/>
              </a:ext>
            </a:extLst>
          </p:cNvPr>
          <p:cNvGrpSpPr/>
          <p:nvPr/>
        </p:nvGrpSpPr>
        <p:grpSpPr>
          <a:xfrm>
            <a:off x="2400300" y="327660"/>
            <a:ext cx="8663940" cy="5684639"/>
            <a:chOff x="706528" y="722444"/>
            <a:chExt cx="5864629" cy="3603224"/>
          </a:xfrm>
        </p:grpSpPr>
        <p:sp>
          <p:nvSpPr>
            <p:cNvPr id="7" name="文本框 6">
              <a:extLst>
                <a:ext uri="{FF2B5EF4-FFF2-40B4-BE49-F238E27FC236}">
                  <a16:creationId xmlns:a16="http://schemas.microsoft.com/office/drawing/2014/main" id="{A8C0DAF0-8BB3-B9D8-57C7-C274A999018C}"/>
                </a:ext>
              </a:extLst>
            </p:cNvPr>
            <p:cNvSpPr txBox="1"/>
            <p:nvPr/>
          </p:nvSpPr>
          <p:spPr>
            <a:xfrm>
              <a:off x="2602073" y="722444"/>
              <a:ext cx="1553135" cy="331644"/>
            </a:xfrm>
            <a:prstGeom prst="rect">
              <a:avLst/>
            </a:prstGeom>
            <a:noFill/>
          </p:spPr>
          <p:txBody>
            <a:bodyPr wrap="square" rtlCol="0">
              <a:spAutoFit/>
            </a:bodyPr>
            <a:lstStyle/>
            <a:p>
              <a:r>
                <a:rPr lang="en-US" altLang="zh-CN" sz="2800" b="1" dirty="0">
                  <a:solidFill>
                    <a:schemeClr val="bg1"/>
                  </a:solidFill>
                  <a:latin typeface="Arial Black" panose="020B0A04020102020204" pitchFamily="34" charset="0"/>
                </a:rPr>
                <a:t>Our Team</a:t>
              </a:r>
              <a:endParaRPr lang="zh-CN" altLang="en-US" sz="2800" b="1" dirty="0">
                <a:solidFill>
                  <a:schemeClr val="bg1"/>
                </a:solidFill>
                <a:latin typeface="Arial Black" panose="020B0A04020102020204" pitchFamily="34" charset="0"/>
              </a:endParaRPr>
            </a:p>
          </p:txBody>
        </p:sp>
        <p:pic>
          <p:nvPicPr>
            <p:cNvPr id="8" name="图片 7">
              <a:extLst>
                <a:ext uri="{FF2B5EF4-FFF2-40B4-BE49-F238E27FC236}">
                  <a16:creationId xmlns:a16="http://schemas.microsoft.com/office/drawing/2014/main" id="{FAFE6948-1C19-AD04-2C19-5CC907C059E1}"/>
                </a:ext>
              </a:extLst>
            </p:cNvPr>
            <p:cNvPicPr>
              <a:picLocks noChangeAspect="1"/>
            </p:cNvPicPr>
            <p:nvPr/>
          </p:nvPicPr>
          <p:blipFill rotWithShape="1">
            <a:blip r:embed="rId3"/>
            <a:srcRect t="9394" r="-1171" b="17725"/>
            <a:stretch/>
          </p:blipFill>
          <p:spPr>
            <a:xfrm>
              <a:off x="1070260" y="1518094"/>
              <a:ext cx="954302" cy="1028546"/>
            </a:xfrm>
            <a:prstGeom prst="ellipse">
              <a:avLst/>
            </a:prstGeom>
            <a:ln w="28575" cap="rnd">
              <a:solidFill>
                <a:schemeClr val="bg1">
                  <a:lumMod val="8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图片 8">
              <a:extLst>
                <a:ext uri="{FF2B5EF4-FFF2-40B4-BE49-F238E27FC236}">
                  <a16:creationId xmlns:a16="http://schemas.microsoft.com/office/drawing/2014/main" id="{E238AD7E-3FFA-4841-98C9-4E28CDD314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924" b="9576"/>
            <a:stretch/>
          </p:blipFill>
          <p:spPr>
            <a:xfrm>
              <a:off x="3027021" y="1518094"/>
              <a:ext cx="903848" cy="980029"/>
            </a:xfrm>
            <a:prstGeom prst="ellipse">
              <a:avLst/>
            </a:prstGeom>
            <a:ln w="28575" cap="rnd">
              <a:solidFill>
                <a:schemeClr val="tx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图片 9">
              <a:extLst>
                <a:ext uri="{FF2B5EF4-FFF2-40B4-BE49-F238E27FC236}">
                  <a16:creationId xmlns:a16="http://schemas.microsoft.com/office/drawing/2014/main" id="{51146185-93D2-0C58-E8D9-7AC21C08F8F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071" t="18360" r="15992" b="30360"/>
            <a:stretch/>
          </p:blipFill>
          <p:spPr>
            <a:xfrm>
              <a:off x="4753832" y="1540828"/>
              <a:ext cx="954303" cy="983077"/>
            </a:xfrm>
            <a:prstGeom prst="ellipse">
              <a:avLst/>
            </a:prstGeom>
            <a:ln w="28575"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文本框 10">
              <a:extLst>
                <a:ext uri="{FF2B5EF4-FFF2-40B4-BE49-F238E27FC236}">
                  <a16:creationId xmlns:a16="http://schemas.microsoft.com/office/drawing/2014/main" id="{CAB87768-6E92-8C24-12F1-6EA285C99246}"/>
                </a:ext>
              </a:extLst>
            </p:cNvPr>
            <p:cNvSpPr txBox="1"/>
            <p:nvPr/>
          </p:nvSpPr>
          <p:spPr>
            <a:xfrm>
              <a:off x="1315328" y="2612912"/>
              <a:ext cx="1098331" cy="292628"/>
            </a:xfrm>
            <a:prstGeom prst="rect">
              <a:avLst/>
            </a:prstGeom>
            <a:noFill/>
          </p:spPr>
          <p:txBody>
            <a:bodyPr wrap="square" rtlCol="0">
              <a:spAutoFit/>
            </a:bodyPr>
            <a:lstStyle/>
            <a:p>
              <a:r>
                <a:rPr lang="en-US" altLang="zh-CN" sz="2400" dirty="0" err="1">
                  <a:solidFill>
                    <a:schemeClr val="bg1"/>
                  </a:solidFill>
                  <a:latin typeface="Segoe UI Black" panose="020B0A02040204020203" pitchFamily="34" charset="0"/>
                  <a:ea typeface="Segoe UI Black" panose="020B0A02040204020203" pitchFamily="34" charset="0"/>
                </a:rPr>
                <a:t>Pirk</a:t>
              </a:r>
              <a:endParaRPr lang="zh-CN" altLang="en-US" sz="2400" dirty="0">
                <a:solidFill>
                  <a:schemeClr val="bg1"/>
                </a:solidFill>
                <a:latin typeface="Segoe UI Black" panose="020B0A02040204020203" pitchFamily="34" charset="0"/>
              </a:endParaRPr>
            </a:p>
          </p:txBody>
        </p:sp>
        <p:sp>
          <p:nvSpPr>
            <p:cNvPr id="12" name="文本框 11">
              <a:extLst>
                <a:ext uri="{FF2B5EF4-FFF2-40B4-BE49-F238E27FC236}">
                  <a16:creationId xmlns:a16="http://schemas.microsoft.com/office/drawing/2014/main" id="{05FE7E28-DA8D-5D0B-B8BB-6EE6F9D261E8}"/>
                </a:ext>
              </a:extLst>
            </p:cNvPr>
            <p:cNvSpPr txBox="1"/>
            <p:nvPr/>
          </p:nvSpPr>
          <p:spPr>
            <a:xfrm>
              <a:off x="3056877" y="2612912"/>
              <a:ext cx="1098331" cy="292628"/>
            </a:xfrm>
            <a:prstGeom prst="rect">
              <a:avLst/>
            </a:prstGeom>
            <a:noFill/>
          </p:spPr>
          <p:txBody>
            <a:bodyPr wrap="square" rtlCol="0">
              <a:spAutoFit/>
            </a:bodyPr>
            <a:lstStyle/>
            <a:p>
              <a:r>
                <a:rPr lang="en-US" altLang="zh-CN" sz="2400" dirty="0">
                  <a:solidFill>
                    <a:schemeClr val="bg1"/>
                  </a:solidFill>
                  <a:latin typeface="Segoe UI Black" panose="020B0A02040204020203" pitchFamily="34" charset="0"/>
                  <a:ea typeface="Segoe UI Black" panose="020B0A02040204020203" pitchFamily="34" charset="0"/>
                </a:rPr>
                <a:t>Picard</a:t>
              </a:r>
              <a:endParaRPr lang="zh-CN" altLang="en-US" sz="2400" dirty="0">
                <a:solidFill>
                  <a:schemeClr val="bg1"/>
                </a:solidFill>
                <a:latin typeface="Segoe UI Black" panose="020B0A02040204020203" pitchFamily="34" charset="0"/>
              </a:endParaRPr>
            </a:p>
          </p:txBody>
        </p:sp>
        <p:sp>
          <p:nvSpPr>
            <p:cNvPr id="13" name="文本框 12">
              <a:extLst>
                <a:ext uri="{FF2B5EF4-FFF2-40B4-BE49-F238E27FC236}">
                  <a16:creationId xmlns:a16="http://schemas.microsoft.com/office/drawing/2014/main" id="{81758407-C125-3528-0C03-F1752F87E16A}"/>
                </a:ext>
              </a:extLst>
            </p:cNvPr>
            <p:cNvSpPr txBox="1"/>
            <p:nvPr/>
          </p:nvSpPr>
          <p:spPr>
            <a:xfrm>
              <a:off x="4743981" y="2608343"/>
              <a:ext cx="1098331" cy="292628"/>
            </a:xfrm>
            <a:prstGeom prst="rect">
              <a:avLst/>
            </a:prstGeom>
            <a:noFill/>
          </p:spPr>
          <p:txBody>
            <a:bodyPr wrap="square" rtlCol="0">
              <a:spAutoFit/>
            </a:bodyPr>
            <a:lstStyle/>
            <a:p>
              <a:r>
                <a:rPr lang="en-US" altLang="zh-CN" sz="2400" dirty="0" err="1">
                  <a:solidFill>
                    <a:schemeClr val="bg1"/>
                  </a:solidFill>
                  <a:latin typeface="Segoe UI Black" panose="020B0A02040204020203" pitchFamily="34" charset="0"/>
                  <a:ea typeface="Segoe UI Black" panose="020B0A02040204020203" pitchFamily="34" charset="0"/>
                </a:rPr>
                <a:t>Paneway</a:t>
              </a:r>
              <a:endParaRPr lang="zh-CN" altLang="en-US" sz="2400" dirty="0">
                <a:solidFill>
                  <a:schemeClr val="bg1"/>
                </a:solidFill>
                <a:latin typeface="Segoe UI Black" panose="020B0A02040204020203" pitchFamily="34" charset="0"/>
              </a:endParaRPr>
            </a:p>
          </p:txBody>
        </p:sp>
        <p:sp>
          <p:nvSpPr>
            <p:cNvPr id="14" name="文本框 13">
              <a:extLst>
                <a:ext uri="{FF2B5EF4-FFF2-40B4-BE49-F238E27FC236}">
                  <a16:creationId xmlns:a16="http://schemas.microsoft.com/office/drawing/2014/main" id="{FAB0234D-EE4B-2289-CAAD-517009B56721}"/>
                </a:ext>
              </a:extLst>
            </p:cNvPr>
            <p:cNvSpPr txBox="1"/>
            <p:nvPr/>
          </p:nvSpPr>
          <p:spPr>
            <a:xfrm>
              <a:off x="706528" y="2951466"/>
              <a:ext cx="1859619" cy="526730"/>
            </a:xfrm>
            <a:prstGeom prst="rect">
              <a:avLst/>
            </a:prstGeom>
            <a:solidFill>
              <a:schemeClr val="accent2">
                <a:lumMod val="50000"/>
                <a:alpha val="73000"/>
              </a:schemeClr>
            </a:solidFill>
          </p:spPr>
          <p:txBody>
            <a:bodyPr wrap="square" rtlCol="0">
              <a:spAutoFit/>
            </a:bodyPr>
            <a:lstStyle/>
            <a:p>
              <a:r>
                <a:rPr lang="en-US" altLang="zh-CN" sz="1600" dirty="0">
                  <a:solidFill>
                    <a:schemeClr val="bg1"/>
                  </a:solidFill>
                  <a:latin typeface="Arial Rounded MT Bold" panose="020F0704030504030204" pitchFamily="34" charset="0"/>
                  <a:ea typeface="Segoe UI Black" panose="020B0A02040204020203" pitchFamily="34" charset="0"/>
                  <a:cs typeface="Arial" panose="020B0604020202020204" pitchFamily="34" charset="0"/>
                </a:rPr>
                <a:t>Years of experience in accounting and financial management.</a:t>
              </a:r>
              <a:endParaRPr lang="zh-CN" altLang="en-US" sz="1600" dirty="0">
                <a:solidFill>
                  <a:schemeClr val="bg1"/>
                </a:solidFill>
                <a:latin typeface="Arial Rounded MT Bold" panose="020F070403050403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CAD1F951-2010-8F73-E72D-93BBBE658E33}"/>
                </a:ext>
              </a:extLst>
            </p:cNvPr>
            <p:cNvSpPr txBox="1"/>
            <p:nvPr/>
          </p:nvSpPr>
          <p:spPr>
            <a:xfrm>
              <a:off x="2893799" y="2946897"/>
              <a:ext cx="1261409" cy="526730"/>
            </a:xfrm>
            <a:prstGeom prst="rect">
              <a:avLst/>
            </a:prstGeom>
            <a:solidFill>
              <a:schemeClr val="accent2">
                <a:lumMod val="50000"/>
                <a:alpha val="73000"/>
              </a:schemeClr>
            </a:solidFill>
          </p:spPr>
          <p:txBody>
            <a:bodyPr wrap="square" rtlCol="0">
              <a:spAutoFit/>
            </a:bodyPr>
            <a:lstStyle/>
            <a:p>
              <a:r>
                <a:rPr lang="en-US" altLang="zh-CN" sz="1600" dirty="0">
                  <a:solidFill>
                    <a:schemeClr val="bg1"/>
                  </a:solidFill>
                  <a:latin typeface="Arial Rounded MT Bold" panose="020F0704030504030204" pitchFamily="34" charset="0"/>
                  <a:ea typeface="Segoe UI Black" panose="020B0A02040204020203" pitchFamily="34" charset="0"/>
                  <a:cs typeface="Arial" panose="020B0604020202020204" pitchFamily="34" charset="0"/>
                </a:rPr>
                <a:t>An expert in tax regulations and strategies.</a:t>
              </a:r>
              <a:endParaRPr lang="zh-CN" altLang="en-US" sz="1600" dirty="0">
                <a:solidFill>
                  <a:schemeClr val="bg1"/>
                </a:solidFill>
                <a:latin typeface="Arial Rounded MT Bold" panose="020F070403050403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6867B8FD-41B2-6019-EC1F-28701F6613AA}"/>
                </a:ext>
              </a:extLst>
            </p:cNvPr>
            <p:cNvSpPr txBox="1"/>
            <p:nvPr/>
          </p:nvSpPr>
          <p:spPr>
            <a:xfrm>
              <a:off x="4567111" y="2946897"/>
              <a:ext cx="1684744" cy="526730"/>
            </a:xfrm>
            <a:prstGeom prst="rect">
              <a:avLst/>
            </a:prstGeom>
            <a:solidFill>
              <a:schemeClr val="accent2">
                <a:lumMod val="50000"/>
                <a:alpha val="73000"/>
              </a:schemeClr>
            </a:solidFill>
          </p:spPr>
          <p:txBody>
            <a:bodyPr wrap="square" rtlCol="0">
              <a:spAutoFit/>
            </a:bodyPr>
            <a:lstStyle/>
            <a:p>
              <a:r>
                <a:rPr lang="en-US" altLang="zh-CN" sz="1600" dirty="0">
                  <a:solidFill>
                    <a:schemeClr val="bg1"/>
                  </a:solidFill>
                  <a:latin typeface="Arial Rounded MT Bold" panose="020F0704030504030204" pitchFamily="34" charset="0"/>
                  <a:ea typeface="Segoe UI Black" panose="020B0A02040204020203" pitchFamily="34" charset="0"/>
                  <a:cs typeface="Arial" panose="020B0604020202020204" pitchFamily="34" charset="0"/>
                </a:rPr>
                <a:t>Known for innovation and a focus on financial efficiency.</a:t>
              </a:r>
              <a:endParaRPr lang="zh-CN" altLang="en-US" sz="1600" dirty="0">
                <a:solidFill>
                  <a:schemeClr val="bg1"/>
                </a:solidFill>
                <a:latin typeface="Arial Rounded MT Bold" panose="020F070403050403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9B38B12D-DDBD-98EB-63ED-1C0B97002FF8}"/>
                </a:ext>
              </a:extLst>
            </p:cNvPr>
            <p:cNvSpPr txBox="1"/>
            <p:nvPr/>
          </p:nvSpPr>
          <p:spPr>
            <a:xfrm>
              <a:off x="799372" y="1031557"/>
              <a:ext cx="5771785" cy="195085"/>
            </a:xfrm>
            <a:prstGeom prst="rect">
              <a:avLst/>
            </a:prstGeom>
            <a:noFill/>
          </p:spPr>
          <p:txBody>
            <a:bodyPr wrap="square" rtlCol="0">
              <a:spAutoFit/>
            </a:bodyPr>
            <a:lstStyle/>
            <a:p>
              <a:r>
                <a:rPr lang="en-US" altLang="zh-CN" sz="1400" i="0" dirty="0">
                  <a:solidFill>
                    <a:schemeClr val="bg1"/>
                  </a:solidFill>
                  <a:effectLst/>
                  <a:latin typeface="Arial" panose="020B0604020202020204" pitchFamily="34" charset="0"/>
                  <a:cs typeface="Arial" panose="020B0604020202020204" pitchFamily="34" charset="0"/>
                </a:rPr>
                <a:t>These three founders are dedicated to providing excellent accounting and financial services.</a:t>
              </a:r>
              <a:endParaRPr lang="zh-CN" altLang="en-US" sz="1400" dirty="0">
                <a:solidFill>
                  <a:schemeClr val="bg1"/>
                </a:solidFill>
                <a:latin typeface="Arial" panose="020B0604020202020204" pitchFamily="34" charset="0"/>
                <a:cs typeface="Arial" panose="020B0604020202020204" pitchFamily="34" charset="0"/>
              </a:endParaRPr>
            </a:p>
          </p:txBody>
        </p:sp>
        <p:pic>
          <p:nvPicPr>
            <p:cNvPr id="18" name="图片 17">
              <a:extLst>
                <a:ext uri="{FF2B5EF4-FFF2-40B4-BE49-F238E27FC236}">
                  <a16:creationId xmlns:a16="http://schemas.microsoft.com/office/drawing/2014/main" id="{5C467707-1CB8-9A5A-876E-E3D5CC3220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0610" y="4018390"/>
              <a:ext cx="263340" cy="263340"/>
            </a:xfrm>
            <a:prstGeom prst="rect">
              <a:avLst/>
            </a:prstGeom>
          </p:spPr>
        </p:pic>
        <p:pic>
          <p:nvPicPr>
            <p:cNvPr id="19" name="图片 18">
              <a:extLst>
                <a:ext uri="{FF2B5EF4-FFF2-40B4-BE49-F238E27FC236}">
                  <a16:creationId xmlns:a16="http://schemas.microsoft.com/office/drawing/2014/main" id="{23310C07-0685-DBB2-A205-EA392D89359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0992" y="3997633"/>
              <a:ext cx="328035" cy="328035"/>
            </a:xfrm>
            <a:prstGeom prst="rect">
              <a:avLst/>
            </a:prstGeom>
          </p:spPr>
        </p:pic>
        <p:pic>
          <p:nvPicPr>
            <p:cNvPr id="20" name="图片 19">
              <a:extLst>
                <a:ext uri="{FF2B5EF4-FFF2-40B4-BE49-F238E27FC236}">
                  <a16:creationId xmlns:a16="http://schemas.microsoft.com/office/drawing/2014/main" id="{E06ABED0-6D82-80A5-DE38-089A8CC8664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36069" y="4018390"/>
              <a:ext cx="286521" cy="286521"/>
            </a:xfrm>
            <a:prstGeom prst="rect">
              <a:avLst/>
            </a:prstGeom>
          </p:spPr>
        </p:pic>
        <p:pic>
          <p:nvPicPr>
            <p:cNvPr id="21" name="图片 20">
              <a:extLst>
                <a:ext uri="{FF2B5EF4-FFF2-40B4-BE49-F238E27FC236}">
                  <a16:creationId xmlns:a16="http://schemas.microsoft.com/office/drawing/2014/main" id="{902AB1DD-BF0D-ADCD-D736-95D96FD9B8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19632" y="4018390"/>
              <a:ext cx="286521" cy="286521"/>
            </a:xfrm>
            <a:prstGeom prst="rect">
              <a:avLst/>
            </a:prstGeom>
          </p:spPr>
        </p:pic>
        <p:sp>
          <p:nvSpPr>
            <p:cNvPr id="22" name="文本框 21">
              <a:extLst>
                <a:ext uri="{FF2B5EF4-FFF2-40B4-BE49-F238E27FC236}">
                  <a16:creationId xmlns:a16="http://schemas.microsoft.com/office/drawing/2014/main" id="{97960AB2-5067-44C8-392A-81C2EAE5C3D3}"/>
                </a:ext>
              </a:extLst>
            </p:cNvPr>
            <p:cNvSpPr txBox="1"/>
            <p:nvPr/>
          </p:nvSpPr>
          <p:spPr>
            <a:xfrm>
              <a:off x="2788782" y="3833525"/>
              <a:ext cx="2732851" cy="214593"/>
            </a:xfrm>
            <a:prstGeom prst="rect">
              <a:avLst/>
            </a:prstGeom>
            <a:noFill/>
          </p:spPr>
          <p:txBody>
            <a:bodyPr wrap="square" rtlCol="0">
              <a:spAutoFit/>
            </a:bodyPr>
            <a:lstStyle/>
            <a:p>
              <a:r>
                <a:rPr lang="en-US" altLang="zh-CN" sz="1600" dirty="0">
                  <a:solidFill>
                    <a:schemeClr val="bg1"/>
                  </a:solidFill>
                  <a:latin typeface="Segoe UI Black" panose="020B0A02040204020203" pitchFamily="34" charset="0"/>
                  <a:ea typeface="Segoe UI Black" panose="020B0A02040204020203" pitchFamily="34" charset="0"/>
                </a:rPr>
                <a:t>FOLLOW US !</a:t>
              </a:r>
              <a:endParaRPr lang="zh-CN" altLang="en-US" sz="1600" dirty="0">
                <a:solidFill>
                  <a:schemeClr val="bg1"/>
                </a:solidFill>
                <a:latin typeface="Segoe UI Black" panose="020B0A02040204020203" pitchFamily="34" charset="0"/>
              </a:endParaRPr>
            </a:p>
          </p:txBody>
        </p:sp>
      </p:grpSp>
    </p:spTree>
    <p:extLst>
      <p:ext uri="{BB962C8B-B14F-4D97-AF65-F5344CB8AC3E}">
        <p14:creationId xmlns:p14="http://schemas.microsoft.com/office/powerpoint/2010/main" val="96465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BEBA8EAE-BF5A-486C-A8C5-ECC9F3942E4B}">
                <a14:imgProps xmlns:a14="http://schemas.microsoft.com/office/drawing/2010/main">
                  <a14:imgLayer r:embed="rId4">
                    <a14:imgEffect>
                      <a14:saturation sat="50000"/>
                    </a14:imgEffect>
                  </a14:imgLayer>
                </a14:imgProps>
              </a:ext>
            </a:extLst>
          </a:blip>
          <a:stretch>
            <a:fillRect/>
          </a:stretch>
        </p:blipFill>
        <p:spPr>
          <a:xfrm>
            <a:off x="193766" y="1"/>
            <a:ext cx="11804468" cy="3806941"/>
          </a:xfrm>
          <a:prstGeom prst="rect">
            <a:avLst/>
          </a:prstGeom>
        </p:spPr>
      </p:pic>
      <p:sp>
        <p:nvSpPr>
          <p:cNvPr id="5" name="TextBox 10"/>
          <p:cNvSpPr txBox="1"/>
          <p:nvPr/>
        </p:nvSpPr>
        <p:spPr>
          <a:xfrm>
            <a:off x="5215888" y="2643629"/>
            <a:ext cx="1760225" cy="584775"/>
          </a:xfrm>
          <a:prstGeom prst="rect">
            <a:avLst/>
          </a:prstGeom>
          <a:noFill/>
        </p:spPr>
        <p:txBody>
          <a:bodyPr wrap="non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Content</a:t>
            </a:r>
            <a:endParaRPr lang="en-US" altLang="zh-CN" sz="32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6" name="直接连接符 5"/>
          <p:cNvCxnSpPr/>
          <p:nvPr/>
        </p:nvCxnSpPr>
        <p:spPr>
          <a:xfrm>
            <a:off x="5658247" y="3365500"/>
            <a:ext cx="87550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190434" y="4412351"/>
            <a:ext cx="637033"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6985954" y="4405968"/>
            <a:ext cx="637033"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p:nvPr/>
        </p:nvSpPr>
        <p:spPr>
          <a:xfrm>
            <a:off x="2190434" y="5512589"/>
            <a:ext cx="637033"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p:cNvSpPr/>
          <p:nvPr/>
        </p:nvSpPr>
        <p:spPr>
          <a:xfrm>
            <a:off x="6985956" y="5512794"/>
            <a:ext cx="637033"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TextBox 26"/>
          <p:cNvSpPr txBox="1"/>
          <p:nvPr/>
        </p:nvSpPr>
        <p:spPr>
          <a:xfrm>
            <a:off x="2220223" y="4372579"/>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27"/>
          <p:cNvSpPr txBox="1"/>
          <p:nvPr/>
        </p:nvSpPr>
        <p:spPr>
          <a:xfrm>
            <a:off x="7095118" y="4405968"/>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extBox 28"/>
          <p:cNvSpPr txBox="1"/>
          <p:nvPr/>
        </p:nvSpPr>
        <p:spPr>
          <a:xfrm>
            <a:off x="2220858" y="5473219"/>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29"/>
          <p:cNvSpPr txBox="1"/>
          <p:nvPr/>
        </p:nvSpPr>
        <p:spPr>
          <a:xfrm>
            <a:off x="7075990" y="5512794"/>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30"/>
          <p:cNvSpPr txBox="1"/>
          <p:nvPr/>
        </p:nvSpPr>
        <p:spPr>
          <a:xfrm>
            <a:off x="3054530" y="4355512"/>
            <a:ext cx="3159125" cy="460375"/>
          </a:xfrm>
          <a:prstGeom prst="rect">
            <a:avLst/>
          </a:prstGeom>
          <a:noFill/>
        </p:spPr>
        <p:txBody>
          <a:bodyPr wrap="none" rtlCol="0">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Group Introduction</a:t>
            </a:r>
          </a:p>
        </p:txBody>
      </p:sp>
      <p:sp>
        <p:nvSpPr>
          <p:cNvPr id="19" name="TextBox 31"/>
          <p:cNvSpPr txBox="1"/>
          <p:nvPr/>
        </p:nvSpPr>
        <p:spPr>
          <a:xfrm>
            <a:off x="7850050" y="4355608"/>
            <a:ext cx="2619375" cy="460375"/>
          </a:xfrm>
          <a:prstGeom prst="rect">
            <a:avLst/>
          </a:prstGeom>
          <a:noFill/>
        </p:spPr>
        <p:txBody>
          <a:bodyPr wrap="none" rtlCol="0">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Target audience</a:t>
            </a:r>
          </a:p>
        </p:txBody>
      </p:sp>
      <p:sp>
        <p:nvSpPr>
          <p:cNvPr id="20" name="TextBox 32"/>
          <p:cNvSpPr txBox="1"/>
          <p:nvPr/>
        </p:nvSpPr>
        <p:spPr>
          <a:xfrm>
            <a:off x="3054529" y="5473185"/>
            <a:ext cx="3120390" cy="460375"/>
          </a:xfrm>
          <a:prstGeom prst="rect">
            <a:avLst/>
          </a:prstGeom>
          <a:noFill/>
        </p:spPr>
        <p:txBody>
          <a:bodyPr wrap="none" rtlCol="0">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Client expectations</a:t>
            </a:r>
          </a:p>
        </p:txBody>
      </p:sp>
      <p:sp>
        <p:nvSpPr>
          <p:cNvPr id="21" name="TextBox 33"/>
          <p:cNvSpPr txBox="1"/>
          <p:nvPr/>
        </p:nvSpPr>
        <p:spPr>
          <a:xfrm>
            <a:off x="7850050" y="5484615"/>
            <a:ext cx="2129155" cy="460375"/>
          </a:xfrm>
          <a:prstGeom prst="rect">
            <a:avLst/>
          </a:prstGeom>
          <a:noFill/>
        </p:spPr>
        <p:txBody>
          <a:bodyPr wrap="none" rtlCol="0">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Design ideas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1+#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2" presetClass="entr" presetSubtype="2"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1+#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1+#ppt_w/2"/>
                                          </p:val>
                                        </p:tav>
                                        <p:tav tm="100000">
                                          <p:val>
                                            <p:strVal val="#ppt_x"/>
                                          </p:val>
                                        </p:tav>
                                      </p:tavLst>
                                    </p:anim>
                                    <p:anim calcmode="lin" valueType="num">
                                      <p:cBhvr additive="base">
                                        <p:cTn id="51" dur="500" fill="hold"/>
                                        <p:tgtEl>
                                          <p:spTgt spid="17"/>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animBg="1"/>
      <p:bldP spid="12" grpId="0" bldLvl="0" animBg="1"/>
      <p:bldP spid="13" grpId="0" animBg="1"/>
      <p:bldP spid="14" grpId="0"/>
      <p:bldP spid="15" grpId="0"/>
      <p:bldP spid="16" grpId="0"/>
      <p:bldP spid="17" grpId="0"/>
      <p:bldP spid="18" grpId="0"/>
      <p:bldP spid="19"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29BD0B-957C-8012-D5F9-3F69600F9C6F}"/>
              </a:ext>
            </a:extLst>
          </p:cNvPr>
          <p:cNvSpPr>
            <a:spLocks noGrp="1"/>
          </p:cNvSpPr>
          <p:nvPr>
            <p:ph type="sldNum" sz="quarter" idx="12"/>
          </p:nvPr>
        </p:nvSpPr>
        <p:spPr/>
        <p:txBody>
          <a:bodyPr/>
          <a:lstStyle/>
          <a:p>
            <a:fld id="{EDCF069B-D994-4262-8CEC-8B0A802048A3}" type="slidenum">
              <a:rPr lang="zh-CN" altLang="en-US" smtClean="0"/>
              <a:pPr/>
              <a:t>20</a:t>
            </a:fld>
            <a:endParaRPr lang="zh-CN" altLang="en-US" dirty="0"/>
          </a:p>
        </p:txBody>
      </p:sp>
      <p:sp>
        <p:nvSpPr>
          <p:cNvPr id="3" name="灯片编号占位符 1">
            <a:extLst>
              <a:ext uri="{FF2B5EF4-FFF2-40B4-BE49-F238E27FC236}">
                <a16:creationId xmlns:a16="http://schemas.microsoft.com/office/drawing/2014/main" id="{DEC6F973-EB47-DCAB-55CF-6E484E3BB93B}"/>
              </a:ext>
            </a:extLst>
          </p:cNvPr>
          <p:cNvSpPr txBox="1">
            <a:spLocks/>
          </p:cNvSpPr>
          <p:nvPr/>
        </p:nvSpPr>
        <p:spPr>
          <a:xfrm>
            <a:off x="5779293" y="6345871"/>
            <a:ext cx="631032"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F069B-D994-4262-8CEC-8B0A802048A3}" type="slidenum">
              <a:rPr lang="zh-CN" altLang="en-US" smtClean="0"/>
              <a:pPr/>
              <a:t>20</a:t>
            </a:fld>
            <a:endParaRPr lang="zh-CN" altLang="en-US" dirty="0"/>
          </a:p>
        </p:txBody>
      </p:sp>
      <p:pic>
        <p:nvPicPr>
          <p:cNvPr id="4" name="图片 3">
            <a:extLst>
              <a:ext uri="{FF2B5EF4-FFF2-40B4-BE49-F238E27FC236}">
                <a16:creationId xmlns:a16="http://schemas.microsoft.com/office/drawing/2014/main" id="{E424CE0E-D5A5-39FC-D305-130F60491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224" y="276394"/>
            <a:ext cx="10170713" cy="5700070"/>
          </a:xfrm>
          <a:prstGeom prst="rect">
            <a:avLst/>
          </a:prstGeom>
        </p:spPr>
      </p:pic>
      <p:grpSp>
        <p:nvGrpSpPr>
          <p:cNvPr id="20" name="组合 19">
            <a:extLst>
              <a:ext uri="{FF2B5EF4-FFF2-40B4-BE49-F238E27FC236}">
                <a16:creationId xmlns:a16="http://schemas.microsoft.com/office/drawing/2014/main" id="{B485D702-4B17-D9B2-618D-AFA1CAFC7081}"/>
              </a:ext>
            </a:extLst>
          </p:cNvPr>
          <p:cNvGrpSpPr/>
          <p:nvPr/>
        </p:nvGrpSpPr>
        <p:grpSpPr>
          <a:xfrm>
            <a:off x="4395258" y="854651"/>
            <a:ext cx="3944334" cy="1897745"/>
            <a:chOff x="1631127" y="317337"/>
            <a:chExt cx="3454254" cy="1489012"/>
          </a:xfrm>
        </p:grpSpPr>
        <p:pic>
          <p:nvPicPr>
            <p:cNvPr id="13" name="图片 12">
              <a:extLst>
                <a:ext uri="{FF2B5EF4-FFF2-40B4-BE49-F238E27FC236}">
                  <a16:creationId xmlns:a16="http://schemas.microsoft.com/office/drawing/2014/main" id="{0768D790-C52D-0F0F-913F-0997C7BDE76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6280"/>
                      </a14:imgEffect>
                      <a14:imgEffect>
                        <a14:saturation sat="118000"/>
                      </a14:imgEffect>
                    </a14:imgLayer>
                  </a14:imgProps>
                </a:ext>
                <a:ext uri="{28A0092B-C50C-407E-A947-70E740481C1C}">
                  <a14:useLocalDpi xmlns:a14="http://schemas.microsoft.com/office/drawing/2010/main" val="0"/>
                </a:ext>
              </a:extLst>
            </a:blip>
            <a:stretch>
              <a:fillRect/>
            </a:stretch>
          </p:blipFill>
          <p:spPr>
            <a:xfrm>
              <a:off x="2418996" y="317337"/>
              <a:ext cx="1489012" cy="1489012"/>
            </a:xfrm>
            <a:prstGeom prst="rect">
              <a:avLst/>
            </a:prstGeom>
            <a:noFill/>
            <a:effectLst>
              <a:outerShdw blurRad="165100" dist="50800" dir="5400000" algn="ctr" rotWithShape="0">
                <a:srgbClr val="000000"/>
              </a:outerShdw>
            </a:effectLst>
          </p:spPr>
        </p:pic>
        <p:sp>
          <p:nvSpPr>
            <p:cNvPr id="16" name="文本框 15">
              <a:extLst>
                <a:ext uri="{FF2B5EF4-FFF2-40B4-BE49-F238E27FC236}">
                  <a16:creationId xmlns:a16="http://schemas.microsoft.com/office/drawing/2014/main" id="{269AC9C9-2617-ECC2-CCF8-5AAC94DB1015}"/>
                </a:ext>
              </a:extLst>
            </p:cNvPr>
            <p:cNvSpPr txBox="1"/>
            <p:nvPr/>
          </p:nvSpPr>
          <p:spPr>
            <a:xfrm>
              <a:off x="1631127" y="649605"/>
              <a:ext cx="3454254" cy="523220"/>
            </a:xfrm>
            <a:prstGeom prst="rect">
              <a:avLst/>
            </a:prstGeom>
            <a:noFill/>
          </p:spPr>
          <p:txBody>
            <a:bodyPr wrap="square" rtlCol="0">
              <a:spAutoFit/>
            </a:bodyPr>
            <a:lstStyle/>
            <a:p>
              <a:r>
                <a:rPr lang="en-US" altLang="zh-CN" sz="2800" dirty="0">
                  <a:solidFill>
                    <a:schemeClr val="bg1"/>
                  </a:solidFill>
                  <a:latin typeface="Segoe UI Black" panose="020B0A02040204020203" pitchFamily="34" charset="0"/>
                  <a:ea typeface="Segoe UI Black" panose="020B0A02040204020203" pitchFamily="34" charset="0"/>
                </a:rPr>
                <a:t>Enterprise Culture</a:t>
              </a:r>
              <a:endParaRPr lang="zh-CN" altLang="en-US" sz="2800" dirty="0">
                <a:solidFill>
                  <a:schemeClr val="bg1"/>
                </a:solidFill>
                <a:latin typeface="Segoe UI Black" panose="020B0A02040204020203" pitchFamily="34" charset="0"/>
              </a:endParaRPr>
            </a:p>
          </p:txBody>
        </p:sp>
      </p:grpSp>
      <p:grpSp>
        <p:nvGrpSpPr>
          <p:cNvPr id="21" name="组合 20">
            <a:extLst>
              <a:ext uri="{FF2B5EF4-FFF2-40B4-BE49-F238E27FC236}">
                <a16:creationId xmlns:a16="http://schemas.microsoft.com/office/drawing/2014/main" id="{42F67C09-3470-C874-BF5A-D8A485F66423}"/>
              </a:ext>
            </a:extLst>
          </p:cNvPr>
          <p:cNvGrpSpPr/>
          <p:nvPr/>
        </p:nvGrpSpPr>
        <p:grpSpPr>
          <a:xfrm>
            <a:off x="2247822" y="2161002"/>
            <a:ext cx="8325005" cy="2895815"/>
            <a:chOff x="111073" y="1127353"/>
            <a:chExt cx="6773294" cy="2197980"/>
          </a:xfrm>
        </p:grpSpPr>
        <p:pic>
          <p:nvPicPr>
            <p:cNvPr id="9" name="图形 8" descr="教室">
              <a:extLst>
                <a:ext uri="{FF2B5EF4-FFF2-40B4-BE49-F238E27FC236}">
                  <a16:creationId xmlns:a16="http://schemas.microsoft.com/office/drawing/2014/main" id="{8A694F81-88C1-5D4F-A908-42008E6CA41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79454" y="1397587"/>
              <a:ext cx="313453" cy="313453"/>
            </a:xfrm>
            <a:prstGeom prst="rect">
              <a:avLst/>
            </a:prstGeom>
          </p:spPr>
        </p:pic>
        <p:grpSp>
          <p:nvGrpSpPr>
            <p:cNvPr id="19" name="组合 18">
              <a:extLst>
                <a:ext uri="{FF2B5EF4-FFF2-40B4-BE49-F238E27FC236}">
                  <a16:creationId xmlns:a16="http://schemas.microsoft.com/office/drawing/2014/main" id="{0CA659CC-185C-6875-234D-EEBB24750DA2}"/>
                </a:ext>
              </a:extLst>
            </p:cNvPr>
            <p:cNvGrpSpPr/>
            <p:nvPr/>
          </p:nvGrpSpPr>
          <p:grpSpPr>
            <a:xfrm>
              <a:off x="111073" y="1127353"/>
              <a:ext cx="6773294" cy="2197980"/>
              <a:chOff x="111073" y="1127353"/>
              <a:chExt cx="6773294" cy="2197980"/>
            </a:xfrm>
          </p:grpSpPr>
          <p:sp>
            <p:nvSpPr>
              <p:cNvPr id="5" name="文本框 4">
                <a:extLst>
                  <a:ext uri="{FF2B5EF4-FFF2-40B4-BE49-F238E27FC236}">
                    <a16:creationId xmlns:a16="http://schemas.microsoft.com/office/drawing/2014/main" id="{0F1114FD-19A2-CF6A-55AA-CF494253A48B}"/>
                  </a:ext>
                </a:extLst>
              </p:cNvPr>
              <p:cNvSpPr txBox="1"/>
              <p:nvPr/>
            </p:nvSpPr>
            <p:spPr>
              <a:xfrm>
                <a:off x="207420" y="1143547"/>
                <a:ext cx="1706062" cy="303691"/>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Our Mission</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4D941B38-C1C7-29D9-AF1F-C710D41823BD}"/>
                  </a:ext>
                </a:extLst>
              </p:cNvPr>
              <p:cNvSpPr txBox="1"/>
              <p:nvPr/>
            </p:nvSpPr>
            <p:spPr>
              <a:xfrm>
                <a:off x="5178305" y="1153736"/>
                <a:ext cx="1706062" cy="303691"/>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Our Vision</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7" name="图形 6" descr="眼镜">
                <a:extLst>
                  <a:ext uri="{FF2B5EF4-FFF2-40B4-BE49-F238E27FC236}">
                    <a16:creationId xmlns:a16="http://schemas.microsoft.com/office/drawing/2014/main" id="{9BF6CC72-FE76-3972-F991-C3517FE021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2966" y="1324899"/>
                <a:ext cx="435258" cy="435258"/>
              </a:xfrm>
              <a:prstGeom prst="rect">
                <a:avLst/>
              </a:prstGeom>
            </p:spPr>
          </p:pic>
          <p:pic>
            <p:nvPicPr>
              <p:cNvPr id="8" name="图形 7" descr="靶心">
                <a:extLst>
                  <a:ext uri="{FF2B5EF4-FFF2-40B4-BE49-F238E27FC236}">
                    <a16:creationId xmlns:a16="http://schemas.microsoft.com/office/drawing/2014/main" id="{6309F8A2-26C0-FDAE-8ECA-56CCC275FB4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43" y="1403203"/>
                <a:ext cx="313452" cy="313452"/>
              </a:xfrm>
              <a:prstGeom prst="rect">
                <a:avLst/>
              </a:prstGeom>
            </p:spPr>
          </p:pic>
          <p:pic>
            <p:nvPicPr>
              <p:cNvPr id="10" name="图形 9" descr="硬币">
                <a:extLst>
                  <a:ext uri="{FF2B5EF4-FFF2-40B4-BE49-F238E27FC236}">
                    <a16:creationId xmlns:a16="http://schemas.microsoft.com/office/drawing/2014/main" id="{67013730-213A-4376-D3AA-BA34B6A61FB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85516" y="1374016"/>
                <a:ext cx="337024" cy="337024"/>
              </a:xfrm>
              <a:prstGeom prst="rect">
                <a:avLst/>
              </a:prstGeom>
            </p:spPr>
          </p:pic>
          <p:sp>
            <p:nvSpPr>
              <p:cNvPr id="11" name="文本框 10">
                <a:extLst>
                  <a:ext uri="{FF2B5EF4-FFF2-40B4-BE49-F238E27FC236}">
                    <a16:creationId xmlns:a16="http://schemas.microsoft.com/office/drawing/2014/main" id="{47CB16DD-4CED-B8F7-43D2-0276E568119A}"/>
                  </a:ext>
                </a:extLst>
              </p:cNvPr>
              <p:cNvSpPr txBox="1"/>
              <p:nvPr/>
            </p:nvSpPr>
            <p:spPr>
              <a:xfrm>
                <a:off x="111073" y="1760157"/>
                <a:ext cx="1625195" cy="1565176"/>
              </a:xfrm>
              <a:prstGeom prst="rect">
                <a:avLst/>
              </a:prstGeom>
              <a:solidFill>
                <a:schemeClr val="tx2">
                  <a:lumMod val="50000"/>
                  <a:alpha val="65000"/>
                </a:schemeClr>
              </a:solidFill>
            </p:spPr>
            <p:txBody>
              <a:bodyPr wrap="square" rtlCol="0">
                <a:spAutoFit/>
              </a:bodyPr>
              <a:lstStyle/>
              <a:p>
                <a:r>
                  <a:rPr lang="en-US" altLang="zh-CN" sz="1600" dirty="0">
                    <a:solidFill>
                      <a:schemeClr val="bg1"/>
                    </a:solidFill>
                  </a:rPr>
                  <a:t>Our mission is to provide exceptional accounting services to small businesses and empower their financial success through perfect tax accounting support. </a:t>
                </a:r>
                <a:endParaRPr lang="zh-CN" altLang="en-US" sz="1600" dirty="0">
                  <a:solidFill>
                    <a:schemeClr val="bg1"/>
                  </a:solidFill>
                </a:endParaRPr>
              </a:p>
            </p:txBody>
          </p:sp>
          <p:sp>
            <p:nvSpPr>
              <p:cNvPr id="12" name="文本框 11">
                <a:extLst>
                  <a:ext uri="{FF2B5EF4-FFF2-40B4-BE49-F238E27FC236}">
                    <a16:creationId xmlns:a16="http://schemas.microsoft.com/office/drawing/2014/main" id="{970E4AAF-9D6C-655F-F2D9-82996873898F}"/>
                  </a:ext>
                </a:extLst>
              </p:cNvPr>
              <p:cNvSpPr txBox="1"/>
              <p:nvPr/>
            </p:nvSpPr>
            <p:spPr>
              <a:xfrm>
                <a:off x="1793080" y="1740738"/>
                <a:ext cx="1441073" cy="1565176"/>
              </a:xfrm>
              <a:prstGeom prst="rect">
                <a:avLst/>
              </a:prstGeom>
              <a:solidFill>
                <a:schemeClr val="tx2">
                  <a:lumMod val="50000"/>
                  <a:alpha val="65000"/>
                </a:schemeClr>
              </a:solidFill>
            </p:spPr>
            <p:txBody>
              <a:bodyPr wrap="square" rtlCol="0">
                <a:spAutoFit/>
              </a:bodyPr>
              <a:lstStyle/>
              <a:p>
                <a:r>
                  <a:rPr lang="en-US" altLang="zh-CN" sz="1600" dirty="0">
                    <a:solidFill>
                      <a:schemeClr val="bg1"/>
                    </a:solidFill>
                  </a:rPr>
                  <a:t>Our purpose is to simplify financial management for small businesses by providing them with clear and practical solutions.</a:t>
                </a:r>
              </a:p>
              <a:p>
                <a:endParaRPr lang="zh-CN" altLang="en-US" sz="1600" dirty="0">
                  <a:solidFill>
                    <a:schemeClr val="bg1"/>
                  </a:solidFill>
                </a:endParaRPr>
              </a:p>
            </p:txBody>
          </p:sp>
          <p:sp>
            <p:nvSpPr>
              <p:cNvPr id="14" name="文本框 13">
                <a:extLst>
                  <a:ext uri="{FF2B5EF4-FFF2-40B4-BE49-F238E27FC236}">
                    <a16:creationId xmlns:a16="http://schemas.microsoft.com/office/drawing/2014/main" id="{7A2DF1BA-A807-A4D8-1C87-7EE275A7DC72}"/>
                  </a:ext>
                </a:extLst>
              </p:cNvPr>
              <p:cNvSpPr txBox="1"/>
              <p:nvPr/>
            </p:nvSpPr>
            <p:spPr>
              <a:xfrm>
                <a:off x="3290966" y="1760055"/>
                <a:ext cx="1520374" cy="1565176"/>
              </a:xfrm>
              <a:prstGeom prst="rect">
                <a:avLst/>
              </a:prstGeom>
              <a:solidFill>
                <a:schemeClr val="tx2">
                  <a:lumMod val="50000"/>
                  <a:alpha val="65000"/>
                </a:schemeClr>
              </a:solidFill>
            </p:spPr>
            <p:txBody>
              <a:bodyPr wrap="square" rtlCol="0">
                <a:spAutoFit/>
              </a:bodyPr>
              <a:lstStyle/>
              <a:p>
                <a:r>
                  <a:rPr lang="en-US" altLang="zh-CN" sz="1600" dirty="0">
                    <a:solidFill>
                      <a:schemeClr val="bg1"/>
                    </a:solidFill>
                  </a:rPr>
                  <a:t>Our guideline is to prioritize interests of clients and uphold the values of integrity, precision, and efficiency.</a:t>
                </a:r>
              </a:p>
              <a:p>
                <a:endParaRPr lang="en-US" altLang="zh-CN" sz="1600" dirty="0">
                  <a:solidFill>
                    <a:schemeClr val="bg1"/>
                  </a:solidFill>
                </a:endParaRPr>
              </a:p>
              <a:p>
                <a:endParaRPr lang="zh-CN" altLang="en-US" sz="1600" dirty="0">
                  <a:solidFill>
                    <a:schemeClr val="bg1"/>
                  </a:solidFill>
                </a:endParaRPr>
              </a:p>
            </p:txBody>
          </p:sp>
          <p:sp>
            <p:nvSpPr>
              <p:cNvPr id="15" name="文本框 14">
                <a:extLst>
                  <a:ext uri="{FF2B5EF4-FFF2-40B4-BE49-F238E27FC236}">
                    <a16:creationId xmlns:a16="http://schemas.microsoft.com/office/drawing/2014/main" id="{7E4905EE-2C6E-5578-20E3-1A891EB73C57}"/>
                  </a:ext>
                </a:extLst>
              </p:cNvPr>
              <p:cNvSpPr txBox="1"/>
              <p:nvPr/>
            </p:nvSpPr>
            <p:spPr>
              <a:xfrm>
                <a:off x="4868154" y="1760055"/>
                <a:ext cx="1884219" cy="1565176"/>
              </a:xfrm>
              <a:prstGeom prst="rect">
                <a:avLst/>
              </a:prstGeom>
              <a:solidFill>
                <a:schemeClr val="tx2">
                  <a:lumMod val="50000"/>
                  <a:alpha val="65000"/>
                </a:schemeClr>
              </a:solidFill>
            </p:spPr>
            <p:txBody>
              <a:bodyPr wrap="square" rtlCol="0">
                <a:spAutoFit/>
              </a:bodyPr>
              <a:lstStyle/>
              <a:p>
                <a:r>
                  <a:rPr lang="en-US" altLang="zh-CN" sz="1600" dirty="0">
                    <a:solidFill>
                      <a:schemeClr val="bg1"/>
                    </a:solidFill>
                  </a:rPr>
                  <a:t>Our vision is to create lasting value for our clients through outstanding service and innovative solutions.</a:t>
                </a:r>
              </a:p>
              <a:p>
                <a:endParaRPr lang="en-US" altLang="zh-CN" sz="1600" dirty="0">
                  <a:solidFill>
                    <a:schemeClr val="bg1"/>
                  </a:solidFill>
                </a:endParaRPr>
              </a:p>
              <a:p>
                <a:endParaRPr lang="en-US" altLang="zh-CN" sz="1600" dirty="0">
                  <a:solidFill>
                    <a:schemeClr val="bg1"/>
                  </a:solidFill>
                </a:endParaRPr>
              </a:p>
              <a:p>
                <a:endParaRPr lang="zh-CN" altLang="en-US" sz="1600" dirty="0">
                  <a:solidFill>
                    <a:schemeClr val="bg1"/>
                  </a:solidFill>
                </a:endParaRPr>
              </a:p>
            </p:txBody>
          </p:sp>
          <p:sp>
            <p:nvSpPr>
              <p:cNvPr id="17" name="文本框 16">
                <a:extLst>
                  <a:ext uri="{FF2B5EF4-FFF2-40B4-BE49-F238E27FC236}">
                    <a16:creationId xmlns:a16="http://schemas.microsoft.com/office/drawing/2014/main" id="{A4369F0F-7156-366F-63C6-03712B25ABCC}"/>
                  </a:ext>
                </a:extLst>
              </p:cNvPr>
              <p:cNvSpPr txBox="1"/>
              <p:nvPr/>
            </p:nvSpPr>
            <p:spPr>
              <a:xfrm>
                <a:off x="1756755" y="1127353"/>
                <a:ext cx="1706062" cy="303691"/>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Our Purpose</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ADD50034-8F05-F2F0-7EF3-362D0CA0492D}"/>
                  </a:ext>
                </a:extLst>
              </p:cNvPr>
              <p:cNvSpPr txBox="1"/>
              <p:nvPr/>
            </p:nvSpPr>
            <p:spPr>
              <a:xfrm>
                <a:off x="3344617" y="1153738"/>
                <a:ext cx="1706062" cy="303691"/>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Our Guideline</a:t>
                </a:r>
                <a:endParaRPr lang="zh-CN" altLang="en-US" sz="2000" b="1" dirty="0">
                  <a:solidFill>
                    <a:schemeClr val="bg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89349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3C453A-7D3E-C5DD-DC26-EC3AC1E0A35F}"/>
              </a:ext>
            </a:extLst>
          </p:cNvPr>
          <p:cNvSpPr>
            <a:spLocks noGrp="1"/>
          </p:cNvSpPr>
          <p:nvPr>
            <p:ph type="sldNum" sz="quarter" idx="12"/>
          </p:nvPr>
        </p:nvSpPr>
        <p:spPr/>
        <p:txBody>
          <a:bodyPr/>
          <a:lstStyle/>
          <a:p>
            <a:fld id="{EDCF069B-D994-4262-8CEC-8B0A802048A3}" type="slidenum">
              <a:rPr lang="zh-CN" altLang="en-US" smtClean="0"/>
              <a:pPr/>
              <a:t>21</a:t>
            </a:fld>
            <a:endParaRPr lang="zh-CN" altLang="en-US" dirty="0"/>
          </a:p>
        </p:txBody>
      </p:sp>
      <p:sp>
        <p:nvSpPr>
          <p:cNvPr id="3" name="灯片编号占位符 1">
            <a:extLst>
              <a:ext uri="{FF2B5EF4-FFF2-40B4-BE49-F238E27FC236}">
                <a16:creationId xmlns:a16="http://schemas.microsoft.com/office/drawing/2014/main" id="{FF3FECA3-ECB1-2486-3CB6-815CDDB33E82}"/>
              </a:ext>
            </a:extLst>
          </p:cNvPr>
          <p:cNvSpPr txBox="1">
            <a:spLocks/>
          </p:cNvSpPr>
          <p:nvPr/>
        </p:nvSpPr>
        <p:spPr>
          <a:xfrm>
            <a:off x="5779293" y="6345871"/>
            <a:ext cx="631032"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F069B-D994-4262-8CEC-8B0A802048A3}" type="slidenum">
              <a:rPr lang="zh-CN" altLang="en-US" smtClean="0"/>
              <a:pPr/>
              <a:t>21</a:t>
            </a:fld>
            <a:endParaRPr lang="zh-CN" altLang="en-US" dirty="0"/>
          </a:p>
        </p:txBody>
      </p:sp>
      <p:pic>
        <p:nvPicPr>
          <p:cNvPr id="4" name="图片 3">
            <a:extLst>
              <a:ext uri="{FF2B5EF4-FFF2-40B4-BE49-F238E27FC236}">
                <a16:creationId xmlns:a16="http://schemas.microsoft.com/office/drawing/2014/main" id="{4DE5FBEE-16EA-B281-7BB4-21124ED4C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833" y="378426"/>
            <a:ext cx="9963952" cy="5584192"/>
          </a:xfrm>
          <a:prstGeom prst="rect">
            <a:avLst/>
          </a:prstGeom>
        </p:spPr>
      </p:pic>
      <p:sp>
        <p:nvSpPr>
          <p:cNvPr id="5" name="文本框 4">
            <a:extLst>
              <a:ext uri="{FF2B5EF4-FFF2-40B4-BE49-F238E27FC236}">
                <a16:creationId xmlns:a16="http://schemas.microsoft.com/office/drawing/2014/main" id="{00674072-5685-E17B-A63E-E43C4C2D65D9}"/>
              </a:ext>
            </a:extLst>
          </p:cNvPr>
          <p:cNvSpPr txBox="1"/>
          <p:nvPr/>
        </p:nvSpPr>
        <p:spPr>
          <a:xfrm>
            <a:off x="3699989" y="950949"/>
            <a:ext cx="5474931" cy="523220"/>
          </a:xfrm>
          <a:prstGeom prst="rect">
            <a:avLst/>
          </a:prstGeom>
          <a:noFill/>
        </p:spPr>
        <p:txBody>
          <a:bodyPr wrap="square" rtlCol="0">
            <a:spAutoFit/>
          </a:bodyPr>
          <a:lstStyle/>
          <a:p>
            <a:r>
              <a:rPr lang="en-US" altLang="zh-CN" sz="2800" dirty="0">
                <a:solidFill>
                  <a:schemeClr val="bg1"/>
                </a:solidFill>
                <a:latin typeface="Segoe UI Black" panose="020B0A02040204020203" pitchFamily="34" charset="0"/>
                <a:ea typeface="Segoe UI Black" panose="020B0A02040204020203" pitchFamily="34" charset="0"/>
              </a:rPr>
              <a:t>Future Development Timeline</a:t>
            </a:r>
            <a:endParaRPr lang="zh-CN" altLang="en-US" sz="2800" dirty="0">
              <a:solidFill>
                <a:schemeClr val="bg1"/>
              </a:solidFill>
              <a:latin typeface="Segoe UI Black" panose="020B0A02040204020203" pitchFamily="34" charset="0"/>
            </a:endParaRPr>
          </a:p>
        </p:txBody>
      </p:sp>
      <p:sp>
        <p:nvSpPr>
          <p:cNvPr id="15" name="文本框 14">
            <a:extLst>
              <a:ext uri="{FF2B5EF4-FFF2-40B4-BE49-F238E27FC236}">
                <a16:creationId xmlns:a16="http://schemas.microsoft.com/office/drawing/2014/main" id="{6BA0A272-7BF9-75BA-C286-B024445122E6}"/>
              </a:ext>
            </a:extLst>
          </p:cNvPr>
          <p:cNvSpPr txBox="1"/>
          <p:nvPr/>
        </p:nvSpPr>
        <p:spPr>
          <a:xfrm>
            <a:off x="2648936" y="4631416"/>
            <a:ext cx="1185079" cy="861774"/>
          </a:xfrm>
          <a:prstGeom prst="rect">
            <a:avLst/>
          </a:prstGeom>
          <a:solidFill>
            <a:srgbClr val="9C5616">
              <a:alpha val="40000"/>
            </a:srgbClr>
          </a:solidFill>
        </p:spPr>
        <p:txBody>
          <a:bodyPr wrap="square" rtlCol="0">
            <a:spAutoFit/>
          </a:bodyPr>
          <a:lstStyle/>
          <a:p>
            <a:r>
              <a:rPr lang="en-US" altLang="zh-CN" dirty="0">
                <a:solidFill>
                  <a:schemeClr val="bg1"/>
                </a:solidFill>
                <a:latin typeface="Segoe UI Black" panose="020B0A02040204020203" pitchFamily="34" charset="0"/>
                <a:ea typeface="Segoe UI Black" panose="020B0A02040204020203" pitchFamily="34" charset="0"/>
              </a:rPr>
              <a:t>    Start</a:t>
            </a:r>
            <a:endParaRPr lang="en-US" altLang="zh-CN" sz="2400" dirty="0">
              <a:solidFill>
                <a:schemeClr val="bg1"/>
              </a:solidFill>
              <a:latin typeface="Segoe UI Black" panose="020B0A02040204020203" pitchFamily="34" charset="0"/>
              <a:ea typeface="Segoe UI Black" panose="020B0A02040204020203" pitchFamily="34" charset="0"/>
            </a:endParaRPr>
          </a:p>
          <a:p>
            <a:endParaRPr lang="en-US" altLang="zh-CN" sz="1000" dirty="0">
              <a:solidFill>
                <a:schemeClr val="bg1"/>
              </a:solidFill>
              <a:latin typeface="Segoe UI Black" panose="020B0A02040204020203" pitchFamily="34" charset="0"/>
              <a:ea typeface="Segoe UI Black" panose="020B0A02040204020203" pitchFamily="34" charset="0"/>
            </a:endParaRPr>
          </a:p>
          <a:p>
            <a:r>
              <a:rPr lang="en-US" altLang="zh-CN" sz="1100" dirty="0">
                <a:solidFill>
                  <a:schemeClr val="bg1"/>
                </a:solidFill>
                <a:latin typeface="Segoe UI Black" panose="020B0A02040204020203" pitchFamily="34" charset="0"/>
                <a:ea typeface="Segoe UI Black" panose="020B0A02040204020203" pitchFamily="34" charset="0"/>
              </a:rPr>
              <a:t>Establishing a foundation</a:t>
            </a:r>
          </a:p>
        </p:txBody>
      </p:sp>
      <p:grpSp>
        <p:nvGrpSpPr>
          <p:cNvPr id="25" name="组合 24">
            <a:extLst>
              <a:ext uri="{FF2B5EF4-FFF2-40B4-BE49-F238E27FC236}">
                <a16:creationId xmlns:a16="http://schemas.microsoft.com/office/drawing/2014/main" id="{2A725779-B65B-44EA-ECD9-C74E7F4AE347}"/>
              </a:ext>
            </a:extLst>
          </p:cNvPr>
          <p:cNvGrpSpPr/>
          <p:nvPr/>
        </p:nvGrpSpPr>
        <p:grpSpPr>
          <a:xfrm>
            <a:off x="2389152" y="1769202"/>
            <a:ext cx="7864119" cy="3844613"/>
            <a:chOff x="248265" y="995626"/>
            <a:chExt cx="5847735" cy="2834056"/>
          </a:xfrm>
        </p:grpSpPr>
        <p:grpSp>
          <p:nvGrpSpPr>
            <p:cNvPr id="24" name="组合 23">
              <a:extLst>
                <a:ext uri="{FF2B5EF4-FFF2-40B4-BE49-F238E27FC236}">
                  <a16:creationId xmlns:a16="http://schemas.microsoft.com/office/drawing/2014/main" id="{6492C690-E639-26F0-F8D5-C1C33985A07F}"/>
                </a:ext>
              </a:extLst>
            </p:cNvPr>
            <p:cNvGrpSpPr/>
            <p:nvPr/>
          </p:nvGrpSpPr>
          <p:grpSpPr>
            <a:xfrm>
              <a:off x="248265" y="995626"/>
              <a:ext cx="5847735" cy="2834056"/>
              <a:chOff x="248265" y="995626"/>
              <a:chExt cx="5847735" cy="2834056"/>
            </a:xfrm>
          </p:grpSpPr>
          <p:pic>
            <p:nvPicPr>
              <p:cNvPr id="11" name="图片 10">
                <a:extLst>
                  <a:ext uri="{FF2B5EF4-FFF2-40B4-BE49-F238E27FC236}">
                    <a16:creationId xmlns:a16="http://schemas.microsoft.com/office/drawing/2014/main" id="{1C6DA900-38FB-8E21-6010-267B6827C2A6}"/>
                  </a:ext>
                </a:extLst>
              </p:cNvPr>
              <p:cNvPicPr>
                <a:picLocks noChangeAspect="1"/>
              </p:cNvPicPr>
              <p:nvPr/>
            </p:nvPicPr>
            <p:blipFill rotWithShape="1">
              <a:blip r:embed="rId3"/>
              <a:srcRect l="20838" r="19256" b="2428"/>
              <a:stretch/>
            </p:blipFill>
            <p:spPr>
              <a:xfrm>
                <a:off x="502562" y="995626"/>
                <a:ext cx="720438" cy="781445"/>
              </a:xfrm>
              <a:prstGeom prst="rect">
                <a:avLst/>
              </a:prstGeom>
            </p:spPr>
          </p:pic>
          <p:pic>
            <p:nvPicPr>
              <p:cNvPr id="12" name="图片 11">
                <a:extLst>
                  <a:ext uri="{FF2B5EF4-FFF2-40B4-BE49-F238E27FC236}">
                    <a16:creationId xmlns:a16="http://schemas.microsoft.com/office/drawing/2014/main" id="{7589899E-BE46-9984-A313-E9A7C2317B74}"/>
                  </a:ext>
                </a:extLst>
              </p:cNvPr>
              <p:cNvPicPr>
                <a:picLocks noChangeAspect="1"/>
              </p:cNvPicPr>
              <p:nvPr/>
            </p:nvPicPr>
            <p:blipFill rotWithShape="1">
              <a:blip r:embed="rId4"/>
              <a:srcRect l="4976" t="4553" r="14341" b="28728"/>
              <a:stretch/>
            </p:blipFill>
            <p:spPr>
              <a:xfrm>
                <a:off x="3598643" y="1079375"/>
                <a:ext cx="710406" cy="783273"/>
              </a:xfrm>
              <a:prstGeom prst="rect">
                <a:avLst/>
              </a:prstGeom>
            </p:spPr>
          </p:pic>
          <p:pic>
            <p:nvPicPr>
              <p:cNvPr id="13" name="图片 12">
                <a:extLst>
                  <a:ext uri="{FF2B5EF4-FFF2-40B4-BE49-F238E27FC236}">
                    <a16:creationId xmlns:a16="http://schemas.microsoft.com/office/drawing/2014/main" id="{A263749C-EDA4-CA91-0F68-75A3ED662D5D}"/>
                  </a:ext>
                </a:extLst>
              </p:cNvPr>
              <p:cNvPicPr>
                <a:picLocks noChangeAspect="1"/>
              </p:cNvPicPr>
              <p:nvPr/>
            </p:nvPicPr>
            <p:blipFill rotWithShape="1">
              <a:blip r:embed="rId5"/>
              <a:srcRect l="14865" t="2991" r="28582" b="6111"/>
              <a:stretch/>
            </p:blipFill>
            <p:spPr>
              <a:xfrm>
                <a:off x="2064167" y="2993902"/>
                <a:ext cx="659977" cy="835780"/>
              </a:xfrm>
              <a:prstGeom prst="rect">
                <a:avLst/>
              </a:prstGeom>
            </p:spPr>
          </p:pic>
          <p:pic>
            <p:nvPicPr>
              <p:cNvPr id="14" name="图片 13">
                <a:extLst>
                  <a:ext uri="{FF2B5EF4-FFF2-40B4-BE49-F238E27FC236}">
                    <a16:creationId xmlns:a16="http://schemas.microsoft.com/office/drawing/2014/main" id="{22F026ED-3483-3009-11F0-63D03B00D10A}"/>
                  </a:ext>
                </a:extLst>
              </p:cNvPr>
              <p:cNvPicPr>
                <a:picLocks noChangeAspect="1"/>
              </p:cNvPicPr>
              <p:nvPr/>
            </p:nvPicPr>
            <p:blipFill rotWithShape="1">
              <a:blip r:embed="rId6"/>
              <a:srcRect l="52547" b="10753"/>
              <a:stretch/>
            </p:blipFill>
            <p:spPr>
              <a:xfrm>
                <a:off x="5026168" y="3001277"/>
                <a:ext cx="659977" cy="767131"/>
              </a:xfrm>
              <a:prstGeom prst="rect">
                <a:avLst/>
              </a:prstGeom>
            </p:spPr>
          </p:pic>
          <p:grpSp>
            <p:nvGrpSpPr>
              <p:cNvPr id="23" name="组合 22">
                <a:extLst>
                  <a:ext uri="{FF2B5EF4-FFF2-40B4-BE49-F238E27FC236}">
                    <a16:creationId xmlns:a16="http://schemas.microsoft.com/office/drawing/2014/main" id="{6929D5C1-8837-EAE4-25DF-EE195810DAE8}"/>
                  </a:ext>
                </a:extLst>
              </p:cNvPr>
              <p:cNvGrpSpPr/>
              <p:nvPr/>
            </p:nvGrpSpPr>
            <p:grpSpPr>
              <a:xfrm>
                <a:off x="248265" y="1835005"/>
                <a:ext cx="5847735" cy="1176042"/>
                <a:chOff x="248265" y="1835005"/>
                <a:chExt cx="5847735" cy="1176042"/>
              </a:xfrm>
            </p:grpSpPr>
            <p:cxnSp>
              <p:nvCxnSpPr>
                <p:cNvPr id="6" name="直接箭头连接符 5">
                  <a:extLst>
                    <a:ext uri="{FF2B5EF4-FFF2-40B4-BE49-F238E27FC236}">
                      <a16:creationId xmlns:a16="http://schemas.microsoft.com/office/drawing/2014/main" id="{2FB65EED-75E2-A7EA-A94D-D2DF2100835F}"/>
                    </a:ext>
                  </a:extLst>
                </p:cNvPr>
                <p:cNvCxnSpPr/>
                <p:nvPr/>
              </p:nvCxnSpPr>
              <p:spPr>
                <a:xfrm>
                  <a:off x="248265" y="2359742"/>
                  <a:ext cx="5847735" cy="0"/>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FC1DEF3-B9A0-7A61-75DE-55386E532A4B}"/>
                    </a:ext>
                  </a:extLst>
                </p:cNvPr>
                <p:cNvCxnSpPr/>
                <p:nvPr/>
              </p:nvCxnSpPr>
              <p:spPr>
                <a:xfrm flipV="1">
                  <a:off x="862781" y="1843548"/>
                  <a:ext cx="0" cy="91440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433EEA8E-EF44-F469-0DDB-18DD8F7E5A88}"/>
                    </a:ext>
                  </a:extLst>
                </p:cNvPr>
                <p:cNvCxnSpPr>
                  <a:cxnSpLocks/>
                </p:cNvCxnSpPr>
                <p:nvPr/>
              </p:nvCxnSpPr>
              <p:spPr>
                <a:xfrm>
                  <a:off x="2342537" y="2040192"/>
                  <a:ext cx="0" cy="91440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6969850-D6EA-9417-5338-4C8FF1CC40D0}"/>
                    </a:ext>
                  </a:extLst>
                </p:cNvPr>
                <p:cNvCxnSpPr/>
                <p:nvPr/>
              </p:nvCxnSpPr>
              <p:spPr>
                <a:xfrm flipV="1">
                  <a:off x="3868994" y="1902542"/>
                  <a:ext cx="0" cy="91440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48FF03D-E5F0-E1FD-6058-F39197254C1F}"/>
                    </a:ext>
                  </a:extLst>
                </p:cNvPr>
                <p:cNvCxnSpPr>
                  <a:cxnSpLocks/>
                </p:cNvCxnSpPr>
                <p:nvPr/>
              </p:nvCxnSpPr>
              <p:spPr>
                <a:xfrm>
                  <a:off x="5326627" y="2040192"/>
                  <a:ext cx="0" cy="91440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01A5E9B3-AE70-3F17-2B49-D450EE111EF0}"/>
                    </a:ext>
                  </a:extLst>
                </p:cNvPr>
                <p:cNvSpPr/>
                <p:nvPr/>
              </p:nvSpPr>
              <p:spPr>
                <a:xfrm>
                  <a:off x="622390" y="2679293"/>
                  <a:ext cx="480781" cy="331754"/>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Segoe UI Black" panose="020B0A02040204020203" pitchFamily="34" charset="0"/>
                      <a:ea typeface="Segoe UI Black" panose="020B0A02040204020203" pitchFamily="34" charset="0"/>
                    </a:rPr>
                    <a:t>1</a:t>
                  </a:r>
                  <a:endParaRPr lang="zh-CN" altLang="en-US" dirty="0">
                    <a:latin typeface="Segoe UI Black" panose="020B0A02040204020203" pitchFamily="34" charset="0"/>
                  </a:endParaRPr>
                </a:p>
              </p:txBody>
            </p:sp>
            <p:sp>
              <p:nvSpPr>
                <p:cNvPr id="17" name="矩形: 圆角 16">
                  <a:extLst>
                    <a:ext uri="{FF2B5EF4-FFF2-40B4-BE49-F238E27FC236}">
                      <a16:creationId xmlns:a16="http://schemas.microsoft.com/office/drawing/2014/main" id="{849271C6-39DD-2677-C2F8-0F85347933AB}"/>
                    </a:ext>
                  </a:extLst>
                </p:cNvPr>
                <p:cNvSpPr/>
                <p:nvPr/>
              </p:nvSpPr>
              <p:spPr>
                <a:xfrm>
                  <a:off x="2102146" y="1835005"/>
                  <a:ext cx="480781" cy="331754"/>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Segoe UI Black" panose="020B0A02040204020203" pitchFamily="34" charset="0"/>
                      <a:ea typeface="Segoe UI Black" panose="020B0A02040204020203" pitchFamily="34" charset="0"/>
                    </a:rPr>
                    <a:t>2</a:t>
                  </a:r>
                  <a:endParaRPr lang="zh-CN" altLang="en-US" dirty="0">
                    <a:latin typeface="Segoe UI Black" panose="020B0A02040204020203" pitchFamily="34" charset="0"/>
                  </a:endParaRPr>
                </a:p>
              </p:txBody>
            </p:sp>
            <p:sp>
              <p:nvSpPr>
                <p:cNvPr id="18" name="矩形: 圆角 17">
                  <a:extLst>
                    <a:ext uri="{FF2B5EF4-FFF2-40B4-BE49-F238E27FC236}">
                      <a16:creationId xmlns:a16="http://schemas.microsoft.com/office/drawing/2014/main" id="{2DD6B710-1F7A-0A8D-6E9E-61BC7A8903D2}"/>
                    </a:ext>
                  </a:extLst>
                </p:cNvPr>
                <p:cNvSpPr/>
                <p:nvPr/>
              </p:nvSpPr>
              <p:spPr>
                <a:xfrm>
                  <a:off x="3628603" y="2628404"/>
                  <a:ext cx="480781" cy="331754"/>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Segoe UI Black" panose="020B0A02040204020203" pitchFamily="34" charset="0"/>
                      <a:ea typeface="Segoe UI Black" panose="020B0A02040204020203" pitchFamily="34" charset="0"/>
                    </a:rPr>
                    <a:t>3</a:t>
                  </a:r>
                  <a:endParaRPr lang="zh-CN" altLang="en-US" dirty="0">
                    <a:latin typeface="Segoe UI Black" panose="020B0A02040204020203" pitchFamily="34" charset="0"/>
                  </a:endParaRPr>
                </a:p>
              </p:txBody>
            </p:sp>
          </p:grpSp>
        </p:grpSp>
        <p:sp>
          <p:nvSpPr>
            <p:cNvPr id="19" name="矩形: 圆角 18">
              <a:extLst>
                <a:ext uri="{FF2B5EF4-FFF2-40B4-BE49-F238E27FC236}">
                  <a16:creationId xmlns:a16="http://schemas.microsoft.com/office/drawing/2014/main" id="{02DD9728-8A94-A43E-2074-22D92911A6A5}"/>
                </a:ext>
              </a:extLst>
            </p:cNvPr>
            <p:cNvSpPr/>
            <p:nvPr/>
          </p:nvSpPr>
          <p:spPr>
            <a:xfrm>
              <a:off x="5084374" y="1865627"/>
              <a:ext cx="480781" cy="331754"/>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Segoe UI Black" panose="020B0A02040204020203" pitchFamily="34" charset="0"/>
                  <a:ea typeface="Segoe UI Black" panose="020B0A02040204020203" pitchFamily="34" charset="0"/>
                </a:rPr>
                <a:t>4</a:t>
              </a:r>
              <a:endParaRPr lang="zh-CN" altLang="en-US" dirty="0">
                <a:latin typeface="Segoe UI Black" panose="020B0A02040204020203" pitchFamily="34" charset="0"/>
              </a:endParaRPr>
            </a:p>
          </p:txBody>
        </p:sp>
      </p:grpSp>
      <p:sp>
        <p:nvSpPr>
          <p:cNvPr id="20" name="文本框 19">
            <a:extLst>
              <a:ext uri="{FF2B5EF4-FFF2-40B4-BE49-F238E27FC236}">
                <a16:creationId xmlns:a16="http://schemas.microsoft.com/office/drawing/2014/main" id="{074096D2-C69D-2832-A27A-C918BEACDA61}"/>
              </a:ext>
            </a:extLst>
          </p:cNvPr>
          <p:cNvSpPr txBox="1"/>
          <p:nvPr/>
        </p:nvSpPr>
        <p:spPr>
          <a:xfrm>
            <a:off x="4515235" y="1874955"/>
            <a:ext cx="1380645" cy="861774"/>
          </a:xfrm>
          <a:prstGeom prst="rect">
            <a:avLst/>
          </a:prstGeom>
          <a:solidFill>
            <a:srgbClr val="9C5616">
              <a:alpha val="40000"/>
            </a:srgbClr>
          </a:solidFill>
        </p:spPr>
        <p:txBody>
          <a:bodyPr wrap="square" rtlCol="0">
            <a:spAutoFit/>
          </a:bodyPr>
          <a:lstStyle/>
          <a:p>
            <a:r>
              <a:rPr lang="en-US" altLang="zh-CN" sz="1400" dirty="0">
                <a:solidFill>
                  <a:schemeClr val="bg1"/>
                </a:solidFill>
                <a:latin typeface="Segoe UI Black" panose="020B0A02040204020203" pitchFamily="34" charset="0"/>
                <a:ea typeface="Segoe UI Black" panose="020B0A02040204020203" pitchFamily="34" charset="0"/>
              </a:rPr>
              <a:t> </a:t>
            </a:r>
            <a:r>
              <a:rPr lang="en-US" altLang="zh-CN" dirty="0">
                <a:solidFill>
                  <a:schemeClr val="bg1"/>
                </a:solidFill>
                <a:latin typeface="Segoe UI Black" panose="020B0A02040204020203" pitchFamily="34" charset="0"/>
                <a:ea typeface="Segoe UI Black" panose="020B0A02040204020203" pitchFamily="34" charset="0"/>
              </a:rPr>
              <a:t>Develop</a:t>
            </a:r>
          </a:p>
          <a:p>
            <a:endParaRPr lang="en-US" altLang="zh-CN" sz="1000" dirty="0">
              <a:solidFill>
                <a:schemeClr val="bg1"/>
              </a:solidFill>
              <a:latin typeface="Segoe UI Black" panose="020B0A02040204020203" pitchFamily="34" charset="0"/>
              <a:ea typeface="Segoe UI Black" panose="020B0A02040204020203" pitchFamily="34" charset="0"/>
            </a:endParaRPr>
          </a:p>
          <a:p>
            <a:r>
              <a:rPr lang="en-US" altLang="zh-CN" sz="1100" dirty="0">
                <a:solidFill>
                  <a:schemeClr val="bg1"/>
                </a:solidFill>
                <a:latin typeface="Segoe UI Black" panose="020B0A02040204020203" pitchFamily="34" charset="0"/>
                <a:ea typeface="Segoe UI Black" panose="020B0A02040204020203" pitchFamily="34" charset="0"/>
              </a:rPr>
              <a:t>Growth and consolidation</a:t>
            </a:r>
          </a:p>
        </p:txBody>
      </p:sp>
      <p:sp>
        <p:nvSpPr>
          <p:cNvPr id="21" name="文本框 20">
            <a:extLst>
              <a:ext uri="{FF2B5EF4-FFF2-40B4-BE49-F238E27FC236}">
                <a16:creationId xmlns:a16="http://schemas.microsoft.com/office/drawing/2014/main" id="{12B984F1-3748-89D6-8BF0-3FD3462FA01D}"/>
              </a:ext>
            </a:extLst>
          </p:cNvPr>
          <p:cNvSpPr txBox="1"/>
          <p:nvPr/>
        </p:nvSpPr>
        <p:spPr>
          <a:xfrm>
            <a:off x="6668955" y="4577471"/>
            <a:ext cx="1407032" cy="861774"/>
          </a:xfrm>
          <a:prstGeom prst="rect">
            <a:avLst/>
          </a:prstGeom>
          <a:solidFill>
            <a:srgbClr val="9C5616">
              <a:alpha val="40000"/>
            </a:srgbClr>
          </a:solidFill>
        </p:spPr>
        <p:txBody>
          <a:bodyPr wrap="square" rtlCol="0">
            <a:spAutoFit/>
          </a:bodyPr>
          <a:lstStyle/>
          <a:p>
            <a:r>
              <a:rPr lang="en-US" altLang="zh-CN" dirty="0">
                <a:solidFill>
                  <a:schemeClr val="bg1"/>
                </a:solidFill>
                <a:latin typeface="Segoe UI Black" panose="020B0A02040204020203" pitchFamily="34" charset="0"/>
                <a:ea typeface="Segoe UI Black" panose="020B0A02040204020203" pitchFamily="34" charset="0"/>
              </a:rPr>
              <a:t>Accelerate</a:t>
            </a:r>
          </a:p>
          <a:p>
            <a:endParaRPr lang="en-US" altLang="zh-CN" sz="1000" dirty="0">
              <a:solidFill>
                <a:schemeClr val="bg1"/>
              </a:solidFill>
              <a:latin typeface="Segoe UI Black" panose="020B0A02040204020203" pitchFamily="34" charset="0"/>
              <a:ea typeface="Segoe UI Black" panose="020B0A02040204020203" pitchFamily="34" charset="0"/>
            </a:endParaRPr>
          </a:p>
          <a:p>
            <a:r>
              <a:rPr lang="en-US" altLang="zh-CN" sz="1100" dirty="0">
                <a:solidFill>
                  <a:schemeClr val="bg1"/>
                </a:solidFill>
                <a:latin typeface="Segoe UI Black" panose="020B0A02040204020203" pitchFamily="34" charset="0"/>
                <a:ea typeface="Segoe UI Black" panose="020B0A02040204020203" pitchFamily="34" charset="0"/>
              </a:rPr>
              <a:t>Expansion and absorption</a:t>
            </a:r>
          </a:p>
        </p:txBody>
      </p:sp>
      <p:sp>
        <p:nvSpPr>
          <p:cNvPr id="22" name="文本框 21">
            <a:extLst>
              <a:ext uri="{FF2B5EF4-FFF2-40B4-BE49-F238E27FC236}">
                <a16:creationId xmlns:a16="http://schemas.microsoft.com/office/drawing/2014/main" id="{372B9250-6807-B63E-3907-414333E2BCE3}"/>
              </a:ext>
            </a:extLst>
          </p:cNvPr>
          <p:cNvSpPr txBox="1"/>
          <p:nvPr/>
        </p:nvSpPr>
        <p:spPr>
          <a:xfrm>
            <a:off x="8574373" y="1937740"/>
            <a:ext cx="1549758" cy="861774"/>
          </a:xfrm>
          <a:prstGeom prst="rect">
            <a:avLst/>
          </a:prstGeom>
          <a:solidFill>
            <a:srgbClr val="9C5616">
              <a:alpha val="40000"/>
            </a:srgbClr>
          </a:solidFill>
        </p:spPr>
        <p:txBody>
          <a:bodyPr wrap="square" rtlCol="0">
            <a:spAutoFit/>
          </a:bodyPr>
          <a:lstStyle/>
          <a:p>
            <a:r>
              <a:rPr lang="en-US" altLang="zh-CN" sz="1400" dirty="0">
                <a:solidFill>
                  <a:schemeClr val="bg1"/>
                </a:solidFill>
                <a:latin typeface="Segoe UI Black" panose="020B0A02040204020203" pitchFamily="34" charset="0"/>
                <a:ea typeface="Segoe UI Black" panose="020B0A02040204020203" pitchFamily="34" charset="0"/>
              </a:rPr>
              <a:t> </a:t>
            </a:r>
            <a:r>
              <a:rPr lang="en-US" altLang="zh-CN" dirty="0">
                <a:solidFill>
                  <a:schemeClr val="bg1"/>
                </a:solidFill>
                <a:latin typeface="Segoe UI Black" panose="020B0A02040204020203" pitchFamily="34" charset="0"/>
                <a:ea typeface="Segoe UI Black" panose="020B0A02040204020203" pitchFamily="34" charset="0"/>
              </a:rPr>
              <a:t>Leading</a:t>
            </a:r>
          </a:p>
          <a:p>
            <a:endParaRPr lang="en-US" altLang="zh-CN" sz="1000" dirty="0">
              <a:solidFill>
                <a:schemeClr val="bg1"/>
              </a:solidFill>
              <a:latin typeface="Segoe UI Black" panose="020B0A02040204020203" pitchFamily="34" charset="0"/>
              <a:ea typeface="Segoe UI Black" panose="020B0A02040204020203" pitchFamily="34" charset="0"/>
            </a:endParaRPr>
          </a:p>
          <a:p>
            <a:r>
              <a:rPr lang="en-US" altLang="zh-CN" sz="1100" dirty="0">
                <a:solidFill>
                  <a:schemeClr val="bg1"/>
                </a:solidFill>
                <a:latin typeface="Segoe UI Black" panose="020B0A02040204020203" pitchFamily="34" charset="0"/>
                <a:ea typeface="Segoe UI Black" panose="020B0A02040204020203" pitchFamily="34" charset="0"/>
              </a:rPr>
              <a:t>Innovation and sustainable</a:t>
            </a:r>
          </a:p>
        </p:txBody>
      </p:sp>
    </p:spTree>
    <p:extLst>
      <p:ext uri="{BB962C8B-B14F-4D97-AF65-F5344CB8AC3E}">
        <p14:creationId xmlns:p14="http://schemas.microsoft.com/office/powerpoint/2010/main" val="2155252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B5DF9A-C265-CDCD-263E-C3820CDD5B20}"/>
              </a:ext>
            </a:extLst>
          </p:cNvPr>
          <p:cNvSpPr>
            <a:spLocks noGrp="1"/>
          </p:cNvSpPr>
          <p:nvPr>
            <p:ph type="sldNum" sz="quarter" idx="12"/>
          </p:nvPr>
        </p:nvSpPr>
        <p:spPr/>
        <p:txBody>
          <a:bodyPr/>
          <a:lstStyle/>
          <a:p>
            <a:fld id="{EDCF069B-D994-4262-8CEC-8B0A802048A3}" type="slidenum">
              <a:rPr lang="zh-CN" altLang="en-US" smtClean="0"/>
              <a:pPr/>
              <a:t>22</a:t>
            </a:fld>
            <a:endParaRPr lang="zh-CN" altLang="en-US" dirty="0"/>
          </a:p>
        </p:txBody>
      </p:sp>
      <p:pic>
        <p:nvPicPr>
          <p:cNvPr id="4" name="图片 3">
            <a:extLst>
              <a:ext uri="{FF2B5EF4-FFF2-40B4-BE49-F238E27FC236}">
                <a16:creationId xmlns:a16="http://schemas.microsoft.com/office/drawing/2014/main" id="{1CCEB20E-47D7-8586-7935-1E349F846DC2}"/>
              </a:ext>
            </a:extLst>
          </p:cNvPr>
          <p:cNvPicPr>
            <a:picLocks noChangeAspect="1"/>
          </p:cNvPicPr>
          <p:nvPr/>
        </p:nvPicPr>
        <p:blipFill rotWithShape="1">
          <a:blip r:embed="rId2">
            <a:extLst>
              <a:ext uri="{28A0092B-C50C-407E-A947-70E740481C1C}">
                <a14:useLocalDpi xmlns:a14="http://schemas.microsoft.com/office/drawing/2010/main" val="0"/>
              </a:ext>
            </a:extLst>
          </a:blip>
          <a:srcRect l="4283" t="1811" r="10818" b="4743"/>
          <a:stretch/>
        </p:blipFill>
        <p:spPr>
          <a:xfrm>
            <a:off x="845695" y="801973"/>
            <a:ext cx="10350708" cy="5254053"/>
          </a:xfrm>
          <a:prstGeom prst="rect">
            <a:avLst/>
          </a:prstGeom>
        </p:spPr>
      </p:pic>
    </p:spTree>
    <p:extLst>
      <p:ext uri="{BB962C8B-B14F-4D97-AF65-F5344CB8AC3E}">
        <p14:creationId xmlns:p14="http://schemas.microsoft.com/office/powerpoint/2010/main" val="2709074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23</a:t>
            </a:fld>
            <a:endParaRPr lang="zh-CN" altLang="en-US"/>
          </a:p>
        </p:txBody>
      </p:sp>
      <p:pic>
        <p:nvPicPr>
          <p:cNvPr id="3" name="图片 2"/>
          <p:cNvPicPr>
            <a:picLocks noChangeAspect="1"/>
          </p:cNvPicPr>
          <p:nvPr/>
        </p:nvPicPr>
        <p:blipFill>
          <a:blip r:embed="rId3"/>
          <a:stretch>
            <a:fillRect/>
          </a:stretch>
        </p:blipFill>
        <p:spPr>
          <a:xfrm>
            <a:off x="1490980" y="316865"/>
            <a:ext cx="9010650" cy="59016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24</a:t>
            </a:fld>
            <a:endParaRPr lang="zh-CN" altLang="en-US"/>
          </a:p>
        </p:txBody>
      </p:sp>
      <p:pic>
        <p:nvPicPr>
          <p:cNvPr id="3" name="图片 2"/>
          <p:cNvPicPr>
            <a:picLocks noChangeAspect="1"/>
          </p:cNvPicPr>
          <p:nvPr/>
        </p:nvPicPr>
        <p:blipFill>
          <a:blip r:embed="rId2"/>
          <a:stretch>
            <a:fillRect/>
          </a:stretch>
        </p:blipFill>
        <p:spPr>
          <a:xfrm>
            <a:off x="1541145" y="330200"/>
            <a:ext cx="9015730" cy="58242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25</a:t>
            </a:fld>
            <a:endParaRPr lang="zh-CN" altLang="en-US"/>
          </a:p>
        </p:txBody>
      </p:sp>
      <p:pic>
        <p:nvPicPr>
          <p:cNvPr id="3" name="图片 2"/>
          <p:cNvPicPr>
            <a:picLocks noChangeAspect="1"/>
          </p:cNvPicPr>
          <p:nvPr/>
        </p:nvPicPr>
        <p:blipFill>
          <a:blip r:embed="rId2"/>
          <a:stretch>
            <a:fillRect/>
          </a:stretch>
        </p:blipFill>
        <p:spPr>
          <a:xfrm>
            <a:off x="1669415" y="405130"/>
            <a:ext cx="8853805" cy="57372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26</a:t>
            </a:fld>
            <a:endParaRPr lang="zh-CN" altLang="en-US"/>
          </a:p>
        </p:txBody>
      </p:sp>
      <p:pic>
        <p:nvPicPr>
          <p:cNvPr id="3" name="图片 2"/>
          <p:cNvPicPr>
            <a:picLocks noChangeAspect="1"/>
          </p:cNvPicPr>
          <p:nvPr/>
        </p:nvPicPr>
        <p:blipFill>
          <a:blip r:embed="rId2"/>
          <a:stretch>
            <a:fillRect/>
          </a:stretch>
        </p:blipFill>
        <p:spPr>
          <a:xfrm>
            <a:off x="1759585" y="412750"/>
            <a:ext cx="8650605" cy="57702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27</a:t>
            </a:fld>
            <a:endParaRPr lang="zh-CN" altLang="en-US"/>
          </a:p>
        </p:txBody>
      </p:sp>
      <p:pic>
        <p:nvPicPr>
          <p:cNvPr id="5" name="图片 4"/>
          <p:cNvPicPr>
            <a:picLocks noChangeAspect="1"/>
          </p:cNvPicPr>
          <p:nvPr>
            <p:custDataLst>
              <p:tags r:id="rId1"/>
            </p:custDataLst>
          </p:nvPr>
        </p:nvPicPr>
        <p:blipFill>
          <a:blip r:embed="rId3"/>
          <a:stretch>
            <a:fillRect/>
          </a:stretch>
        </p:blipFill>
        <p:spPr>
          <a:xfrm>
            <a:off x="2009775" y="723900"/>
            <a:ext cx="8172450" cy="5410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28</a:t>
            </a:fld>
            <a:endParaRPr lang="zh-CN" altLang="en-US"/>
          </a:p>
        </p:txBody>
      </p:sp>
      <p:pic>
        <p:nvPicPr>
          <p:cNvPr id="3" name="图片 2"/>
          <p:cNvPicPr>
            <a:picLocks noChangeAspect="1"/>
          </p:cNvPicPr>
          <p:nvPr>
            <p:custDataLst>
              <p:tags r:id="rId1"/>
            </p:custDataLst>
          </p:nvPr>
        </p:nvPicPr>
        <p:blipFill>
          <a:blip r:embed="rId3"/>
          <a:stretch>
            <a:fillRect/>
          </a:stretch>
        </p:blipFill>
        <p:spPr>
          <a:xfrm>
            <a:off x="2373630" y="349250"/>
            <a:ext cx="7442200" cy="57988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29</a:t>
            </a:fld>
            <a:endParaRPr lang="zh-CN" altLang="en-US"/>
          </a:p>
        </p:txBody>
      </p:sp>
      <p:pic>
        <p:nvPicPr>
          <p:cNvPr id="13" name="图片 12"/>
          <p:cNvPicPr>
            <a:picLocks noChangeAspect="1"/>
          </p:cNvPicPr>
          <p:nvPr>
            <p:custDataLst>
              <p:tags r:id="rId1"/>
            </p:custDataLst>
          </p:nvPr>
        </p:nvPicPr>
        <p:blipFill>
          <a:blip r:embed="rId3"/>
          <a:stretch>
            <a:fillRect/>
          </a:stretch>
        </p:blipFill>
        <p:spPr>
          <a:xfrm>
            <a:off x="2174240" y="212725"/>
            <a:ext cx="7943215" cy="59366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BEBA8EAE-BF5A-486C-A8C5-ECC9F3942E4B}">
                <a14:imgProps xmlns:a14="http://schemas.microsoft.com/office/drawing/2010/main">
                  <a14:imgLayer r:embed="rId4">
                    <a14:imgEffect>
                      <a14:saturation sat="50000"/>
                    </a14:imgEffect>
                  </a14:imgLayer>
                </a14:imgProps>
              </a:ext>
            </a:extLst>
          </a:blip>
          <a:stretch>
            <a:fillRect/>
          </a:stretch>
        </p:blipFill>
        <p:spPr>
          <a:xfrm>
            <a:off x="242432" y="228600"/>
            <a:ext cx="3811978" cy="6400800"/>
          </a:xfrm>
          <a:prstGeom prst="rect">
            <a:avLst/>
          </a:prstGeom>
        </p:spPr>
      </p:pic>
      <p:grpSp>
        <p:nvGrpSpPr>
          <p:cNvPr id="3" name="组合 2"/>
          <p:cNvGrpSpPr/>
          <p:nvPr/>
        </p:nvGrpSpPr>
        <p:grpSpPr>
          <a:xfrm>
            <a:off x="3391357" y="2762250"/>
            <a:ext cx="1333500" cy="1333500"/>
            <a:chOff x="3410712" y="2762250"/>
            <a:chExt cx="1333500" cy="1333500"/>
          </a:xfrm>
        </p:grpSpPr>
        <p:sp>
          <p:nvSpPr>
            <p:cNvPr id="2" name="椭圆 1"/>
            <p:cNvSpPr/>
            <p:nvPr/>
          </p:nvSpPr>
          <p:spPr>
            <a:xfrm>
              <a:off x="3410712" y="2762250"/>
              <a:ext cx="1333500" cy="1333500"/>
            </a:xfrm>
            <a:prstGeom prst="ellipse">
              <a:avLst/>
            </a:prstGeom>
            <a:solidFill>
              <a:srgbClr val="17161C"/>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0"/>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01</a:t>
              </a:r>
            </a:p>
          </p:txBody>
        </p:sp>
      </p:grpSp>
      <p:sp>
        <p:nvSpPr>
          <p:cNvPr id="22" name="TextBox 30"/>
          <p:cNvSpPr txBox="1"/>
          <p:nvPr/>
        </p:nvSpPr>
        <p:spPr>
          <a:xfrm>
            <a:off x="5217795" y="3072130"/>
            <a:ext cx="5381625" cy="706755"/>
          </a:xfrm>
          <a:prstGeom prst="rect">
            <a:avLst/>
          </a:prstGeom>
          <a:noFill/>
        </p:spPr>
        <p:txBody>
          <a:bodyPr wrap="square" rtlCol="0">
            <a:spAutoFit/>
          </a:bodyPr>
          <a:lstStyle/>
          <a:p>
            <a:pPr algn="dist"/>
            <a:r>
              <a:rPr lang="en-US" altLang="zh-CN" sz="4000" b="1" dirty="0">
                <a:solidFill>
                  <a:srgbClr val="414146"/>
                </a:solidFill>
                <a:latin typeface="微软雅黑" panose="020B0503020204020204" pitchFamily="34" charset="-122"/>
                <a:ea typeface="微软雅黑" panose="020B0503020204020204" pitchFamily="34" charset="-122"/>
                <a:sym typeface="微软雅黑" panose="020B0503020204020204" pitchFamily="34" charset="-122"/>
              </a:rPr>
              <a:t>Group Introduction</a:t>
            </a:r>
          </a:p>
        </p:txBody>
      </p:sp>
      <p:sp>
        <p:nvSpPr>
          <p:cNvPr id="23" name="TextBox 1"/>
          <p:cNvSpPr txBox="1"/>
          <p:nvPr/>
        </p:nvSpPr>
        <p:spPr>
          <a:xfrm>
            <a:off x="5337214" y="4048858"/>
            <a:ext cx="4356939" cy="1060450"/>
          </a:xfrm>
          <a:prstGeom prst="rect">
            <a:avLst/>
          </a:prstGeom>
          <a:noFill/>
        </p:spPr>
        <p:txBody>
          <a:bodyPr wrap="square" rtlCol="0">
            <a:spAutoFit/>
          </a:bodyPr>
          <a:lstStyle/>
          <a:p>
            <a:pPr>
              <a:lnSpc>
                <a:spcPct val="150000"/>
              </a:lnSpc>
            </a:pP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There are five team members who have different division of labor, and we cooperate with each other to complete the task together.</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949568" y="2985770"/>
            <a:ext cx="242432" cy="13335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250"/>
                                  </p:stCondLst>
                                  <p:iterate type="lt">
                                    <p:tmPct val="10000"/>
                                  </p:iterate>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250"/>
                                        <p:tgtEl>
                                          <p:spTgt spid="23">
                                            <p:txEl>
                                              <p:pRg st="0" end="0"/>
                                            </p:txEl>
                                          </p:spTgt>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750"/>
                                        <p:tgtEl>
                                          <p:spTgt spid="24"/>
                                        </p:tgtEl>
                                      </p:cBhvr>
                                    </p:animEffect>
                                  </p:childTnLst>
                                </p:cTn>
                              </p:par>
                              <p:par>
                                <p:cTn id="15" presetID="42" presetClass="path" presetSubtype="0" decel="50600" fill="hold" grpId="1" nodeType="withEffect">
                                  <p:stCondLst>
                                    <p:cond delay="750"/>
                                  </p:stCondLst>
                                  <p:childTnLst>
                                    <p:animMotion origin="layout" path="M -2.08333E-6 -0.0676 L -2.08333E-6 2.96296E-6 " pathEditMode="relative" rAng="0" ptsTypes="AA">
                                      <p:cBhvr>
                                        <p:cTn id="16" dur="750" fill="hold"/>
                                        <p:tgtEl>
                                          <p:spTgt spid="24"/>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allAtOnce"/>
      <p:bldP spid="24" grpId="0" animBg="1"/>
      <p:bldP spid="2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30</a:t>
            </a:fld>
            <a:endParaRPr lang="zh-CN" altLang="en-US"/>
          </a:p>
        </p:txBody>
      </p:sp>
      <p:pic>
        <p:nvPicPr>
          <p:cNvPr id="3" name="图片 2"/>
          <p:cNvPicPr>
            <a:picLocks noChangeAspect="1"/>
          </p:cNvPicPr>
          <p:nvPr>
            <p:custDataLst>
              <p:tags r:id="rId1"/>
            </p:custDataLst>
          </p:nvPr>
        </p:nvPicPr>
        <p:blipFill>
          <a:blip r:embed="rId3"/>
          <a:stretch>
            <a:fillRect/>
          </a:stretch>
        </p:blipFill>
        <p:spPr>
          <a:xfrm>
            <a:off x="2440305" y="566420"/>
            <a:ext cx="7447280" cy="54775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Microsoft YaHei" panose="020B0503020204020204" pitchFamily="34" charset="-122"/>
                <a:ea typeface="Microsoft YaHei" panose="020B0503020204020204" pitchFamily="34" charset="-122"/>
                <a:sym typeface="Microsoft YaHei" panose="020B0503020204020204" pitchFamily="34" charset="-122"/>
              </a:rPr>
              <a:pPr/>
              <a:t>31</a:t>
            </a:fld>
            <a:endParaRPr lang="zh-CN" alt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11" name="图片 10"/>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1837636"/>
            <a:ext cx="5669280" cy="3728275"/>
          </a:xfrm>
          <a:prstGeom prst="rect">
            <a:avLst/>
          </a:prstGeom>
        </p:spPr>
      </p:pic>
      <p:sp>
        <p:nvSpPr>
          <p:cNvPr id="12" name="TextBox 1"/>
          <p:cNvSpPr txBox="1"/>
          <p:nvPr/>
        </p:nvSpPr>
        <p:spPr>
          <a:xfrm>
            <a:off x="780764" y="3318959"/>
            <a:ext cx="4107751" cy="584775"/>
          </a:xfrm>
          <a:prstGeom prst="rect">
            <a:avLst/>
          </a:prstGeom>
          <a:noFill/>
        </p:spPr>
        <p:txBody>
          <a:bodyPr wrap="square" rtlCol="0">
            <a:spAutoFit/>
          </a:bodyPr>
          <a:lstStyle/>
          <a:p>
            <a:pPr algn="ctr"/>
            <a:r>
              <a:rPr lang="en-US" altLang="zh-CN" sz="3200" b="1"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sym typeface="Microsoft YaHei" panose="020B0503020204020204" pitchFamily="34" charset="-122"/>
              </a:rPr>
              <a:t>Flow Layout</a:t>
            </a:r>
            <a:endParaRPr lang="en-US" altLang="zh-CN" sz="32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endParaRPr>
          </a:p>
        </p:txBody>
      </p:sp>
      <p:grpSp>
        <p:nvGrpSpPr>
          <p:cNvPr id="5" name="组合 4"/>
          <p:cNvGrpSpPr/>
          <p:nvPr/>
        </p:nvGrpSpPr>
        <p:grpSpPr>
          <a:xfrm>
            <a:off x="10628149" y="2667917"/>
            <a:ext cx="1240064" cy="1886857"/>
            <a:chOff x="9332686" y="2879146"/>
            <a:chExt cx="1240064" cy="1886857"/>
          </a:xfrm>
        </p:grpSpPr>
        <p:sp>
          <p:nvSpPr>
            <p:cNvPr id="15" name="矩形 14"/>
            <p:cNvSpPr/>
            <p:nvPr/>
          </p:nvSpPr>
          <p:spPr>
            <a:xfrm>
              <a:off x="9666514" y="2879146"/>
              <a:ext cx="906236" cy="1886857"/>
            </a:xfrm>
            <a:prstGeom prst="rect">
              <a:avLst/>
            </a:prstGeom>
            <a:noFill/>
            <a:ln w="57150">
              <a:solidFill>
                <a:srgbClr val="4141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15"/>
            <p:cNvSpPr/>
            <p:nvPr/>
          </p:nvSpPr>
          <p:spPr>
            <a:xfrm>
              <a:off x="9332686" y="3249386"/>
              <a:ext cx="711200" cy="1088571"/>
            </a:xfrm>
            <a:prstGeom prst="rect">
              <a:avLst/>
            </a:prstGeom>
            <a:solidFill>
              <a:srgbClr val="DCD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6" name="文本框 5">
            <a:extLst>
              <a:ext uri="{FF2B5EF4-FFF2-40B4-BE49-F238E27FC236}">
                <a16:creationId xmlns:a16="http://schemas.microsoft.com/office/drawing/2014/main" id="{E473A148-59A0-E830-7484-D381272FAB14}"/>
              </a:ext>
            </a:extLst>
          </p:cNvPr>
          <p:cNvSpPr txBox="1"/>
          <p:nvPr/>
        </p:nvSpPr>
        <p:spPr>
          <a:xfrm>
            <a:off x="3883756" y="773809"/>
            <a:ext cx="4422106" cy="646331"/>
          </a:xfrm>
          <a:prstGeom prst="rect">
            <a:avLst/>
          </a:prstGeom>
          <a:noFill/>
        </p:spPr>
        <p:txBody>
          <a:bodyPr wrap="square" rtlCol="0">
            <a:spAutoFit/>
          </a:bodyPr>
          <a:lstStyle/>
          <a:p>
            <a:r>
              <a:rPr lang="en-US" altLang="zh-CN" sz="3600" dirty="0">
                <a:solidFill>
                  <a:schemeClr val="bg2">
                    <a:lumMod val="50000"/>
                  </a:schemeClr>
                </a:solidFill>
                <a:latin typeface="Arial Black" panose="020B0A04020102020204" pitchFamily="34" charset="0"/>
              </a:rPr>
              <a:t>• Layout Format</a:t>
            </a:r>
            <a:endParaRPr lang="zh-CN" altLang="en-US" sz="3600" dirty="0">
              <a:solidFill>
                <a:schemeClr val="bg2">
                  <a:lumMod val="50000"/>
                </a:schemeClr>
              </a:solidFill>
              <a:latin typeface="Arial Black" panose="020B0A04020102020204" pitchFamily="34" charset="0"/>
            </a:endParaRPr>
          </a:p>
        </p:txBody>
      </p:sp>
      <p:sp>
        <p:nvSpPr>
          <p:cNvPr id="7" name="文本框 6">
            <a:extLst>
              <a:ext uri="{FF2B5EF4-FFF2-40B4-BE49-F238E27FC236}">
                <a16:creationId xmlns:a16="http://schemas.microsoft.com/office/drawing/2014/main" id="{28E87FB8-A5CD-1CF9-634A-E9D3544B5BA2}"/>
              </a:ext>
            </a:extLst>
          </p:cNvPr>
          <p:cNvSpPr txBox="1"/>
          <p:nvPr/>
        </p:nvSpPr>
        <p:spPr>
          <a:xfrm>
            <a:off x="5779293" y="1759347"/>
            <a:ext cx="5358875" cy="4247317"/>
          </a:xfrm>
          <a:prstGeom prst="rect">
            <a:avLst/>
          </a:prstGeom>
          <a:noFill/>
        </p:spPr>
        <p:txBody>
          <a:bodyPr wrap="square" rtlCol="0">
            <a:spAutoFit/>
          </a:bodyPr>
          <a:lstStyle/>
          <a:p>
            <a:r>
              <a:rPr lang="en-US" altLang="zh-CN" dirty="0">
                <a:solidFill>
                  <a:schemeClr val="tx1">
                    <a:lumMod val="65000"/>
                    <a:lumOff val="35000"/>
                  </a:schemeClr>
                </a:solidFill>
              </a:rPr>
              <a:t>1.Responsive Design: Fluid layout is the cornerstone of responsive web design, allowing web pages to adapt seamlessly to various screen sizes</a:t>
            </a:r>
          </a:p>
          <a:p>
            <a:r>
              <a:rPr lang="en-US" altLang="zh-CN" dirty="0">
                <a:solidFill>
                  <a:schemeClr val="tx1">
                    <a:lumMod val="65000"/>
                    <a:lumOff val="35000"/>
                  </a:schemeClr>
                </a:solidFill>
              </a:rPr>
              <a:t>2.</a:t>
            </a:r>
            <a:r>
              <a:rPr lang="en-US" altLang="zh-CN" b="0" i="0" dirty="0">
                <a:solidFill>
                  <a:schemeClr val="tx1">
                    <a:lumMod val="65000"/>
                    <a:lumOff val="35000"/>
                  </a:schemeClr>
                </a:solidFill>
                <a:effectLst/>
                <a:latin typeface="-apple-system"/>
              </a:rPr>
              <a:t> Flexible Grid Systems: Fluid layouts employ flexible grid systems, where element widths are defined in percentages rather than fixed pixels. </a:t>
            </a:r>
          </a:p>
          <a:p>
            <a:r>
              <a:rPr lang="en-US" altLang="zh-CN" dirty="0">
                <a:solidFill>
                  <a:schemeClr val="tx1">
                    <a:lumMod val="65000"/>
                    <a:lumOff val="35000"/>
                  </a:schemeClr>
                </a:solidFill>
              </a:rPr>
              <a:t>3. Enhanced Accessibility: Fluid layouts enhance website accessibility by making content more readable and navigable for users with visual impairments and those using assistive technologies.</a:t>
            </a:r>
            <a:endParaRPr lang="zh-CN" altLang="zh-CN" dirty="0">
              <a:solidFill>
                <a:schemeClr val="tx1">
                  <a:lumMod val="65000"/>
                  <a:lumOff val="35000"/>
                </a:schemeClr>
              </a:solidFill>
            </a:endParaRPr>
          </a:p>
          <a:p>
            <a:r>
              <a:rPr lang="en-US" altLang="zh-CN" dirty="0">
                <a:solidFill>
                  <a:schemeClr val="tx1">
                    <a:lumMod val="65000"/>
                    <a:lumOff val="35000"/>
                  </a:schemeClr>
                </a:solidFill>
              </a:rPr>
              <a:t>4. Cross-Browser Compatibility: Fluid layouts help maintain consistency across different web browsers. Whether users are using Chrome, Firefox, Safari, or Edge, the web page will display correctly.</a:t>
            </a:r>
            <a:endParaRPr lang="zh-CN" altLang="zh-CN" dirty="0">
              <a:solidFill>
                <a:schemeClr val="tx1">
                  <a:lumMod val="65000"/>
                  <a:lumOff val="35000"/>
                </a:schemeClr>
              </a:solidFill>
            </a:endParaRPr>
          </a:p>
          <a:p>
            <a:endParaRPr lang="zh-CN" altLang="en-US" dirty="0"/>
          </a:p>
        </p:txBody>
      </p:sp>
    </p:spTree>
    <p:extLst>
      <p:ext uri="{BB962C8B-B14F-4D97-AF65-F5344CB8AC3E}">
        <p14:creationId xmlns:p14="http://schemas.microsoft.com/office/powerpoint/2010/main" val="35251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par>
                                <p:cTn id="13" presetID="2" presetClass="entr" presetSubtype="2" decel="100000"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35" presetClass="path" presetSubtype="0" accel="50000" decel="50000" autoRev="1" fill="hold" nodeType="withEffect">
                                  <p:stCondLst>
                                    <p:cond delay="250"/>
                                  </p:stCondLst>
                                  <p:childTnLst>
                                    <p:animMotion origin="layout" path="M 3.95833E-6 -3.7037E-7 L -0.25 -3.7037E-7 " pathEditMode="relative" rAng="0" ptsTypes="AA">
                                      <p:cBhvr>
                                        <p:cTn id="18" dur="2000" fill="hold"/>
                                        <p:tgtEl>
                                          <p:spTgt spid="5"/>
                                        </p:tgtEl>
                                        <p:attrNameLst>
                                          <p:attrName>ppt_x</p:attrName>
                                          <p:attrName>ppt_y</p:attrName>
                                        </p:attrNameLst>
                                      </p:cBhvr>
                                      <p:rCtr x="-12500" y="0"/>
                                    </p:animMotion>
                                  </p:childTnLst>
                                </p:cTn>
                              </p:par>
                              <p:par>
                                <p:cTn id="19" presetID="10" presetClass="entr" presetSubtype="0" fill="hold" grpId="0" nodeType="withEffect">
                                  <p:stCondLst>
                                    <p:cond delay="2750"/>
                                  </p:stCondLst>
                                  <p:iterate type="lt">
                                    <p:tmPct val="10000"/>
                                  </p:iterate>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Microsoft YaHei" panose="020B0503020204020204" pitchFamily="34" charset="-122"/>
                <a:ea typeface="Microsoft YaHei" panose="020B0503020204020204" pitchFamily="34" charset="-122"/>
                <a:sym typeface="Microsoft YaHei" panose="020B0503020204020204" pitchFamily="34" charset="-122"/>
              </a:rPr>
              <a:pPr/>
              <a:t>32</a:t>
            </a:fld>
            <a:endParaRPr lang="zh-CN" alt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3" name="组合 2"/>
          <p:cNvGrpSpPr/>
          <p:nvPr/>
        </p:nvGrpSpPr>
        <p:grpSpPr>
          <a:xfrm>
            <a:off x="838201" y="1302453"/>
            <a:ext cx="10515600" cy="5229684"/>
            <a:chOff x="1903413" y="2098675"/>
            <a:chExt cx="5343526" cy="2657476"/>
          </a:xfrm>
          <a:solidFill>
            <a:srgbClr val="C3B59B"/>
          </a:solidFill>
        </p:grpSpPr>
        <p:sp>
          <p:nvSpPr>
            <p:cNvPr id="4" name="Freeform 5"/>
            <p:cNvSpPr>
              <a:spLocks/>
            </p:cNvSpPr>
            <p:nvPr/>
          </p:nvSpPr>
          <p:spPr bwMode="auto">
            <a:xfrm>
              <a:off x="6116638" y="3984625"/>
              <a:ext cx="604838" cy="466725"/>
            </a:xfrm>
            <a:custGeom>
              <a:avLst/>
              <a:gdLst>
                <a:gd name="T0" fmla="*/ 277 w 381"/>
                <a:gd name="T1" fmla="*/ 0 h 294"/>
                <a:gd name="T2" fmla="*/ 263 w 381"/>
                <a:gd name="T3" fmla="*/ 76 h 294"/>
                <a:gd name="T4" fmla="*/ 220 w 381"/>
                <a:gd name="T5" fmla="*/ 52 h 294"/>
                <a:gd name="T6" fmla="*/ 220 w 381"/>
                <a:gd name="T7" fmla="*/ 16 h 294"/>
                <a:gd name="T8" fmla="*/ 187 w 381"/>
                <a:gd name="T9" fmla="*/ 9 h 294"/>
                <a:gd name="T10" fmla="*/ 149 w 381"/>
                <a:gd name="T11" fmla="*/ 40 h 294"/>
                <a:gd name="T12" fmla="*/ 125 w 381"/>
                <a:gd name="T13" fmla="*/ 28 h 294"/>
                <a:gd name="T14" fmla="*/ 73 w 381"/>
                <a:gd name="T15" fmla="*/ 76 h 294"/>
                <a:gd name="T16" fmla="*/ 73 w 381"/>
                <a:gd name="T17" fmla="*/ 76 h 294"/>
                <a:gd name="T18" fmla="*/ 0 w 381"/>
                <a:gd name="T19" fmla="*/ 114 h 294"/>
                <a:gd name="T20" fmla="*/ 0 w 381"/>
                <a:gd name="T21" fmla="*/ 116 h 294"/>
                <a:gd name="T22" fmla="*/ 0 w 381"/>
                <a:gd name="T23" fmla="*/ 116 h 294"/>
                <a:gd name="T24" fmla="*/ 5 w 381"/>
                <a:gd name="T25" fmla="*/ 194 h 294"/>
                <a:gd name="T26" fmla="*/ 5 w 381"/>
                <a:gd name="T27" fmla="*/ 194 h 294"/>
                <a:gd name="T28" fmla="*/ 40 w 381"/>
                <a:gd name="T29" fmla="*/ 246 h 294"/>
                <a:gd name="T30" fmla="*/ 139 w 381"/>
                <a:gd name="T31" fmla="*/ 204 h 294"/>
                <a:gd name="T32" fmla="*/ 225 w 381"/>
                <a:gd name="T33" fmla="*/ 227 h 294"/>
                <a:gd name="T34" fmla="*/ 291 w 381"/>
                <a:gd name="T35" fmla="*/ 294 h 294"/>
                <a:gd name="T36" fmla="*/ 345 w 381"/>
                <a:gd name="T37" fmla="*/ 275 h 294"/>
                <a:gd name="T38" fmla="*/ 381 w 381"/>
                <a:gd name="T39" fmla="*/ 161 h 294"/>
                <a:gd name="T40" fmla="*/ 315 w 381"/>
                <a:gd name="T41" fmla="*/ 83 h 294"/>
                <a:gd name="T42" fmla="*/ 277 w 381"/>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1" h="294">
                  <a:moveTo>
                    <a:pt x="277" y="0"/>
                  </a:moveTo>
                  <a:lnTo>
                    <a:pt x="263" y="76"/>
                  </a:lnTo>
                  <a:lnTo>
                    <a:pt x="220" y="52"/>
                  </a:lnTo>
                  <a:lnTo>
                    <a:pt x="220" y="16"/>
                  </a:lnTo>
                  <a:lnTo>
                    <a:pt x="187" y="9"/>
                  </a:lnTo>
                  <a:lnTo>
                    <a:pt x="149" y="40"/>
                  </a:lnTo>
                  <a:lnTo>
                    <a:pt x="125" y="28"/>
                  </a:lnTo>
                  <a:lnTo>
                    <a:pt x="73" y="76"/>
                  </a:lnTo>
                  <a:lnTo>
                    <a:pt x="73" y="76"/>
                  </a:lnTo>
                  <a:lnTo>
                    <a:pt x="0" y="114"/>
                  </a:lnTo>
                  <a:lnTo>
                    <a:pt x="0" y="116"/>
                  </a:lnTo>
                  <a:lnTo>
                    <a:pt x="0" y="116"/>
                  </a:lnTo>
                  <a:lnTo>
                    <a:pt x="5" y="194"/>
                  </a:lnTo>
                  <a:lnTo>
                    <a:pt x="5" y="194"/>
                  </a:lnTo>
                  <a:lnTo>
                    <a:pt x="40" y="246"/>
                  </a:lnTo>
                  <a:lnTo>
                    <a:pt x="139" y="204"/>
                  </a:lnTo>
                  <a:lnTo>
                    <a:pt x="225" y="227"/>
                  </a:lnTo>
                  <a:lnTo>
                    <a:pt x="291" y="294"/>
                  </a:lnTo>
                  <a:lnTo>
                    <a:pt x="345" y="275"/>
                  </a:lnTo>
                  <a:lnTo>
                    <a:pt x="381" y="161"/>
                  </a:lnTo>
                  <a:lnTo>
                    <a:pt x="315" y="83"/>
                  </a:lnTo>
                  <a:lnTo>
                    <a:pt x="2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Freeform 6"/>
            <p:cNvSpPr>
              <a:spLocks/>
            </p:cNvSpPr>
            <p:nvPr/>
          </p:nvSpPr>
          <p:spPr bwMode="auto">
            <a:xfrm>
              <a:off x="6913563" y="4481513"/>
              <a:ext cx="123825" cy="109538"/>
            </a:xfrm>
            <a:custGeom>
              <a:avLst/>
              <a:gdLst>
                <a:gd name="T0" fmla="*/ 0 w 78"/>
                <a:gd name="T1" fmla="*/ 57 h 69"/>
                <a:gd name="T2" fmla="*/ 33 w 78"/>
                <a:gd name="T3" fmla="*/ 69 h 69"/>
                <a:gd name="T4" fmla="*/ 59 w 78"/>
                <a:gd name="T5" fmla="*/ 28 h 69"/>
                <a:gd name="T6" fmla="*/ 78 w 78"/>
                <a:gd name="T7" fmla="*/ 0 h 69"/>
                <a:gd name="T8" fmla="*/ 26 w 78"/>
                <a:gd name="T9" fmla="*/ 19 h 69"/>
                <a:gd name="T10" fmla="*/ 0 w 78"/>
                <a:gd name="T11" fmla="*/ 57 h 69"/>
              </a:gdLst>
              <a:ahLst/>
              <a:cxnLst>
                <a:cxn ang="0">
                  <a:pos x="T0" y="T1"/>
                </a:cxn>
                <a:cxn ang="0">
                  <a:pos x="T2" y="T3"/>
                </a:cxn>
                <a:cxn ang="0">
                  <a:pos x="T4" y="T5"/>
                </a:cxn>
                <a:cxn ang="0">
                  <a:pos x="T6" y="T7"/>
                </a:cxn>
                <a:cxn ang="0">
                  <a:pos x="T8" y="T9"/>
                </a:cxn>
                <a:cxn ang="0">
                  <a:pos x="T10" y="T11"/>
                </a:cxn>
              </a:cxnLst>
              <a:rect l="0" t="0" r="r" b="b"/>
              <a:pathLst>
                <a:path w="78" h="69">
                  <a:moveTo>
                    <a:pt x="0" y="57"/>
                  </a:moveTo>
                  <a:lnTo>
                    <a:pt x="33" y="69"/>
                  </a:lnTo>
                  <a:lnTo>
                    <a:pt x="59" y="28"/>
                  </a:lnTo>
                  <a:lnTo>
                    <a:pt x="78" y="0"/>
                  </a:lnTo>
                  <a:lnTo>
                    <a:pt x="26" y="19"/>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Freeform 7"/>
            <p:cNvSpPr>
              <a:spLocks/>
            </p:cNvSpPr>
            <p:nvPr/>
          </p:nvSpPr>
          <p:spPr bwMode="auto">
            <a:xfrm>
              <a:off x="7021513" y="4383088"/>
              <a:ext cx="87313" cy="98425"/>
            </a:xfrm>
            <a:custGeom>
              <a:avLst/>
              <a:gdLst>
                <a:gd name="T0" fmla="*/ 5 w 55"/>
                <a:gd name="T1" fmla="*/ 33 h 62"/>
                <a:gd name="T2" fmla="*/ 10 w 55"/>
                <a:gd name="T3" fmla="*/ 62 h 62"/>
                <a:gd name="T4" fmla="*/ 55 w 55"/>
                <a:gd name="T5" fmla="*/ 24 h 62"/>
                <a:gd name="T6" fmla="*/ 0 w 55"/>
                <a:gd name="T7" fmla="*/ 0 h 62"/>
                <a:gd name="T8" fmla="*/ 5 w 55"/>
                <a:gd name="T9" fmla="*/ 33 h 62"/>
              </a:gdLst>
              <a:ahLst/>
              <a:cxnLst>
                <a:cxn ang="0">
                  <a:pos x="T0" y="T1"/>
                </a:cxn>
                <a:cxn ang="0">
                  <a:pos x="T2" y="T3"/>
                </a:cxn>
                <a:cxn ang="0">
                  <a:pos x="T4" y="T5"/>
                </a:cxn>
                <a:cxn ang="0">
                  <a:pos x="T6" y="T7"/>
                </a:cxn>
                <a:cxn ang="0">
                  <a:pos x="T8" y="T9"/>
                </a:cxn>
              </a:cxnLst>
              <a:rect l="0" t="0" r="r" b="b"/>
              <a:pathLst>
                <a:path w="55" h="62">
                  <a:moveTo>
                    <a:pt x="5" y="33"/>
                  </a:moveTo>
                  <a:lnTo>
                    <a:pt x="10" y="62"/>
                  </a:lnTo>
                  <a:lnTo>
                    <a:pt x="55" y="24"/>
                  </a:lnTo>
                  <a:lnTo>
                    <a:pt x="0" y="0"/>
                  </a:ln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Freeform 8"/>
            <p:cNvSpPr>
              <a:spLocks/>
            </p:cNvSpPr>
            <p:nvPr/>
          </p:nvSpPr>
          <p:spPr bwMode="auto">
            <a:xfrm>
              <a:off x="6053138" y="3716338"/>
              <a:ext cx="142875" cy="174625"/>
            </a:xfrm>
            <a:custGeom>
              <a:avLst/>
              <a:gdLst>
                <a:gd name="T0" fmla="*/ 37 w 90"/>
                <a:gd name="T1" fmla="*/ 34 h 110"/>
                <a:gd name="T2" fmla="*/ 37 w 90"/>
                <a:gd name="T3" fmla="*/ 34 h 110"/>
                <a:gd name="T4" fmla="*/ 2 w 90"/>
                <a:gd name="T5" fmla="*/ 46 h 110"/>
                <a:gd name="T6" fmla="*/ 0 w 90"/>
                <a:gd name="T7" fmla="*/ 88 h 110"/>
                <a:gd name="T8" fmla="*/ 35 w 90"/>
                <a:gd name="T9" fmla="*/ 110 h 110"/>
                <a:gd name="T10" fmla="*/ 75 w 90"/>
                <a:gd name="T11" fmla="*/ 91 h 110"/>
                <a:gd name="T12" fmla="*/ 90 w 90"/>
                <a:gd name="T13" fmla="*/ 53 h 110"/>
                <a:gd name="T14" fmla="*/ 75 w 90"/>
                <a:gd name="T15" fmla="*/ 0 h 110"/>
                <a:gd name="T16" fmla="*/ 37 w 90"/>
                <a:gd name="T17"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37" y="34"/>
                  </a:moveTo>
                  <a:lnTo>
                    <a:pt x="37" y="34"/>
                  </a:lnTo>
                  <a:lnTo>
                    <a:pt x="2" y="46"/>
                  </a:lnTo>
                  <a:lnTo>
                    <a:pt x="0" y="88"/>
                  </a:lnTo>
                  <a:lnTo>
                    <a:pt x="35" y="110"/>
                  </a:lnTo>
                  <a:lnTo>
                    <a:pt x="75" y="91"/>
                  </a:lnTo>
                  <a:lnTo>
                    <a:pt x="90" y="53"/>
                  </a:lnTo>
                  <a:lnTo>
                    <a:pt x="75" y="0"/>
                  </a:lnTo>
                  <a:lnTo>
                    <a:pt x="37"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Freeform 9"/>
            <p:cNvSpPr>
              <a:spLocks/>
            </p:cNvSpPr>
            <p:nvPr/>
          </p:nvSpPr>
          <p:spPr bwMode="auto">
            <a:xfrm>
              <a:off x="5842001" y="3735388"/>
              <a:ext cx="161925" cy="173038"/>
            </a:xfrm>
            <a:custGeom>
              <a:avLst/>
              <a:gdLst>
                <a:gd name="T0" fmla="*/ 38 w 102"/>
                <a:gd name="T1" fmla="*/ 19 h 109"/>
                <a:gd name="T2" fmla="*/ 0 w 102"/>
                <a:gd name="T3" fmla="*/ 0 h 109"/>
                <a:gd name="T4" fmla="*/ 45 w 102"/>
                <a:gd name="T5" fmla="*/ 71 h 109"/>
                <a:gd name="T6" fmla="*/ 102 w 102"/>
                <a:gd name="T7" fmla="*/ 109 h 109"/>
                <a:gd name="T8" fmla="*/ 78 w 102"/>
                <a:gd name="T9" fmla="*/ 57 h 109"/>
                <a:gd name="T10" fmla="*/ 38 w 102"/>
                <a:gd name="T11" fmla="*/ 19 h 109"/>
              </a:gdLst>
              <a:ahLst/>
              <a:cxnLst>
                <a:cxn ang="0">
                  <a:pos x="T0" y="T1"/>
                </a:cxn>
                <a:cxn ang="0">
                  <a:pos x="T2" y="T3"/>
                </a:cxn>
                <a:cxn ang="0">
                  <a:pos x="T4" y="T5"/>
                </a:cxn>
                <a:cxn ang="0">
                  <a:pos x="T6" y="T7"/>
                </a:cxn>
                <a:cxn ang="0">
                  <a:pos x="T8" y="T9"/>
                </a:cxn>
                <a:cxn ang="0">
                  <a:pos x="T10" y="T11"/>
                </a:cxn>
              </a:cxnLst>
              <a:rect l="0" t="0" r="r" b="b"/>
              <a:pathLst>
                <a:path w="102" h="109">
                  <a:moveTo>
                    <a:pt x="38" y="19"/>
                  </a:moveTo>
                  <a:lnTo>
                    <a:pt x="0" y="0"/>
                  </a:lnTo>
                  <a:lnTo>
                    <a:pt x="45" y="71"/>
                  </a:lnTo>
                  <a:lnTo>
                    <a:pt x="102" y="109"/>
                  </a:lnTo>
                  <a:lnTo>
                    <a:pt x="78" y="57"/>
                  </a:lnTo>
                  <a:lnTo>
                    <a:pt x="3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Freeform 10"/>
            <p:cNvSpPr>
              <a:spLocks/>
            </p:cNvSpPr>
            <p:nvPr/>
          </p:nvSpPr>
          <p:spPr bwMode="auto">
            <a:xfrm>
              <a:off x="6003926" y="3908425"/>
              <a:ext cx="157163" cy="53975"/>
            </a:xfrm>
            <a:custGeom>
              <a:avLst/>
              <a:gdLst>
                <a:gd name="T0" fmla="*/ 80 w 99"/>
                <a:gd name="T1" fmla="*/ 12 h 34"/>
                <a:gd name="T2" fmla="*/ 47 w 99"/>
                <a:gd name="T3" fmla="*/ 8 h 34"/>
                <a:gd name="T4" fmla="*/ 0 w 99"/>
                <a:gd name="T5" fmla="*/ 0 h 34"/>
                <a:gd name="T6" fmla="*/ 28 w 99"/>
                <a:gd name="T7" fmla="*/ 29 h 34"/>
                <a:gd name="T8" fmla="*/ 68 w 99"/>
                <a:gd name="T9" fmla="*/ 31 h 34"/>
                <a:gd name="T10" fmla="*/ 99 w 99"/>
                <a:gd name="T11" fmla="*/ 34 h 34"/>
                <a:gd name="T12" fmla="*/ 80 w 99"/>
                <a:gd name="T13" fmla="*/ 12 h 34"/>
              </a:gdLst>
              <a:ahLst/>
              <a:cxnLst>
                <a:cxn ang="0">
                  <a:pos x="T0" y="T1"/>
                </a:cxn>
                <a:cxn ang="0">
                  <a:pos x="T2" y="T3"/>
                </a:cxn>
                <a:cxn ang="0">
                  <a:pos x="T4" y="T5"/>
                </a:cxn>
                <a:cxn ang="0">
                  <a:pos x="T6" y="T7"/>
                </a:cxn>
                <a:cxn ang="0">
                  <a:pos x="T8" y="T9"/>
                </a:cxn>
                <a:cxn ang="0">
                  <a:pos x="T10" y="T11"/>
                </a:cxn>
                <a:cxn ang="0">
                  <a:pos x="T12" y="T13"/>
                </a:cxn>
              </a:cxnLst>
              <a:rect l="0" t="0" r="r" b="b"/>
              <a:pathLst>
                <a:path w="99" h="34">
                  <a:moveTo>
                    <a:pt x="80" y="12"/>
                  </a:moveTo>
                  <a:lnTo>
                    <a:pt x="47" y="8"/>
                  </a:lnTo>
                  <a:lnTo>
                    <a:pt x="0" y="0"/>
                  </a:lnTo>
                  <a:lnTo>
                    <a:pt x="28" y="29"/>
                  </a:lnTo>
                  <a:lnTo>
                    <a:pt x="68" y="31"/>
                  </a:lnTo>
                  <a:lnTo>
                    <a:pt x="99" y="34"/>
                  </a:lnTo>
                  <a:lnTo>
                    <a:pt x="8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Freeform 11"/>
            <p:cNvSpPr>
              <a:spLocks/>
            </p:cNvSpPr>
            <p:nvPr/>
          </p:nvSpPr>
          <p:spPr bwMode="auto">
            <a:xfrm>
              <a:off x="6196013" y="3800475"/>
              <a:ext cx="107950" cy="120650"/>
            </a:xfrm>
            <a:custGeom>
              <a:avLst/>
              <a:gdLst>
                <a:gd name="T0" fmla="*/ 0 w 68"/>
                <a:gd name="T1" fmla="*/ 45 h 76"/>
                <a:gd name="T2" fmla="*/ 7 w 68"/>
                <a:gd name="T3" fmla="*/ 76 h 76"/>
                <a:gd name="T4" fmla="*/ 18 w 68"/>
                <a:gd name="T5" fmla="*/ 47 h 76"/>
                <a:gd name="T6" fmla="*/ 40 w 68"/>
                <a:gd name="T7" fmla="*/ 57 h 76"/>
                <a:gd name="T8" fmla="*/ 23 w 68"/>
                <a:gd name="T9" fmla="*/ 26 h 76"/>
                <a:gd name="T10" fmla="*/ 42 w 68"/>
                <a:gd name="T11" fmla="*/ 19 h 76"/>
                <a:gd name="T12" fmla="*/ 35 w 68"/>
                <a:gd name="T13" fmla="*/ 7 h 76"/>
                <a:gd name="T14" fmla="*/ 68 w 68"/>
                <a:gd name="T15" fmla="*/ 2 h 76"/>
                <a:gd name="T16" fmla="*/ 26 w 68"/>
                <a:gd name="T17" fmla="*/ 0 h 76"/>
                <a:gd name="T18" fmla="*/ 7 w 68"/>
                <a:gd name="T19" fmla="*/ 7 h 76"/>
                <a:gd name="T20" fmla="*/ 0 w 68"/>
                <a:gd name="T2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6">
                  <a:moveTo>
                    <a:pt x="0" y="45"/>
                  </a:moveTo>
                  <a:lnTo>
                    <a:pt x="7" y="76"/>
                  </a:lnTo>
                  <a:lnTo>
                    <a:pt x="18" y="47"/>
                  </a:lnTo>
                  <a:lnTo>
                    <a:pt x="40" y="57"/>
                  </a:lnTo>
                  <a:lnTo>
                    <a:pt x="23" y="26"/>
                  </a:lnTo>
                  <a:lnTo>
                    <a:pt x="42" y="19"/>
                  </a:lnTo>
                  <a:lnTo>
                    <a:pt x="35" y="7"/>
                  </a:lnTo>
                  <a:lnTo>
                    <a:pt x="68" y="2"/>
                  </a:lnTo>
                  <a:lnTo>
                    <a:pt x="26" y="0"/>
                  </a:lnTo>
                  <a:lnTo>
                    <a:pt x="7" y="7"/>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Freeform 12"/>
            <p:cNvSpPr>
              <a:spLocks/>
            </p:cNvSpPr>
            <p:nvPr/>
          </p:nvSpPr>
          <p:spPr bwMode="auto">
            <a:xfrm>
              <a:off x="6218238" y="3517900"/>
              <a:ext cx="115888" cy="214313"/>
            </a:xfrm>
            <a:custGeom>
              <a:avLst/>
              <a:gdLst>
                <a:gd name="T0" fmla="*/ 9 w 73"/>
                <a:gd name="T1" fmla="*/ 102 h 135"/>
                <a:gd name="T2" fmla="*/ 42 w 73"/>
                <a:gd name="T3" fmla="*/ 135 h 135"/>
                <a:gd name="T4" fmla="*/ 73 w 73"/>
                <a:gd name="T5" fmla="*/ 106 h 135"/>
                <a:gd name="T6" fmla="*/ 26 w 73"/>
                <a:gd name="T7" fmla="*/ 61 h 135"/>
                <a:gd name="T8" fmla="*/ 9 w 73"/>
                <a:gd name="T9" fmla="*/ 0 h 135"/>
                <a:gd name="T10" fmla="*/ 0 w 73"/>
                <a:gd name="T11" fmla="*/ 45 h 135"/>
                <a:gd name="T12" fmla="*/ 9 w 73"/>
                <a:gd name="T13" fmla="*/ 102 h 135"/>
              </a:gdLst>
              <a:ahLst/>
              <a:cxnLst>
                <a:cxn ang="0">
                  <a:pos x="T0" y="T1"/>
                </a:cxn>
                <a:cxn ang="0">
                  <a:pos x="T2" y="T3"/>
                </a:cxn>
                <a:cxn ang="0">
                  <a:pos x="T4" y="T5"/>
                </a:cxn>
                <a:cxn ang="0">
                  <a:pos x="T6" y="T7"/>
                </a:cxn>
                <a:cxn ang="0">
                  <a:pos x="T8" y="T9"/>
                </a:cxn>
                <a:cxn ang="0">
                  <a:pos x="T10" y="T11"/>
                </a:cxn>
                <a:cxn ang="0">
                  <a:pos x="T12" y="T13"/>
                </a:cxn>
              </a:cxnLst>
              <a:rect l="0" t="0" r="r" b="b"/>
              <a:pathLst>
                <a:path w="73" h="135">
                  <a:moveTo>
                    <a:pt x="9" y="102"/>
                  </a:moveTo>
                  <a:lnTo>
                    <a:pt x="42" y="135"/>
                  </a:lnTo>
                  <a:lnTo>
                    <a:pt x="73" y="106"/>
                  </a:lnTo>
                  <a:lnTo>
                    <a:pt x="26" y="61"/>
                  </a:lnTo>
                  <a:lnTo>
                    <a:pt x="9" y="0"/>
                  </a:lnTo>
                  <a:lnTo>
                    <a:pt x="0" y="45"/>
                  </a:lnTo>
                  <a:lnTo>
                    <a:pt x="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Freeform 13"/>
            <p:cNvSpPr>
              <a:spLocks/>
            </p:cNvSpPr>
            <p:nvPr/>
          </p:nvSpPr>
          <p:spPr bwMode="auto">
            <a:xfrm>
              <a:off x="6380163" y="3811588"/>
              <a:ext cx="284163" cy="180975"/>
            </a:xfrm>
            <a:custGeom>
              <a:avLst/>
              <a:gdLst>
                <a:gd name="T0" fmla="*/ 59 w 179"/>
                <a:gd name="T1" fmla="*/ 23 h 114"/>
                <a:gd name="T2" fmla="*/ 37 w 179"/>
                <a:gd name="T3" fmla="*/ 31 h 114"/>
                <a:gd name="T4" fmla="*/ 30 w 179"/>
                <a:gd name="T5" fmla="*/ 0 h 114"/>
                <a:gd name="T6" fmla="*/ 0 w 179"/>
                <a:gd name="T7" fmla="*/ 16 h 114"/>
                <a:gd name="T8" fmla="*/ 21 w 179"/>
                <a:gd name="T9" fmla="*/ 45 h 114"/>
                <a:gd name="T10" fmla="*/ 63 w 179"/>
                <a:gd name="T11" fmla="*/ 50 h 114"/>
                <a:gd name="T12" fmla="*/ 75 w 179"/>
                <a:gd name="T13" fmla="*/ 85 h 114"/>
                <a:gd name="T14" fmla="*/ 106 w 179"/>
                <a:gd name="T15" fmla="*/ 95 h 114"/>
                <a:gd name="T16" fmla="*/ 134 w 179"/>
                <a:gd name="T17" fmla="*/ 83 h 114"/>
                <a:gd name="T18" fmla="*/ 179 w 179"/>
                <a:gd name="T19" fmla="*/ 114 h 114"/>
                <a:gd name="T20" fmla="*/ 158 w 179"/>
                <a:gd name="T21" fmla="*/ 59 h 114"/>
                <a:gd name="T22" fmla="*/ 92 w 179"/>
                <a:gd name="T23" fmla="*/ 23 h 114"/>
                <a:gd name="T24" fmla="*/ 59 w 179"/>
                <a:gd name="T2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14">
                  <a:moveTo>
                    <a:pt x="59" y="23"/>
                  </a:moveTo>
                  <a:lnTo>
                    <a:pt x="37" y="31"/>
                  </a:lnTo>
                  <a:lnTo>
                    <a:pt x="30" y="0"/>
                  </a:lnTo>
                  <a:lnTo>
                    <a:pt x="0" y="16"/>
                  </a:lnTo>
                  <a:lnTo>
                    <a:pt x="21" y="45"/>
                  </a:lnTo>
                  <a:lnTo>
                    <a:pt x="63" y="50"/>
                  </a:lnTo>
                  <a:lnTo>
                    <a:pt x="75" y="85"/>
                  </a:lnTo>
                  <a:lnTo>
                    <a:pt x="106" y="95"/>
                  </a:lnTo>
                  <a:lnTo>
                    <a:pt x="134" y="83"/>
                  </a:lnTo>
                  <a:lnTo>
                    <a:pt x="179" y="114"/>
                  </a:lnTo>
                  <a:lnTo>
                    <a:pt x="158" y="59"/>
                  </a:lnTo>
                  <a:lnTo>
                    <a:pt x="92" y="23"/>
                  </a:lnTo>
                  <a:lnTo>
                    <a:pt x="5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Freeform 14"/>
            <p:cNvSpPr>
              <a:spLocks/>
            </p:cNvSpPr>
            <p:nvPr/>
          </p:nvSpPr>
          <p:spPr bwMode="auto">
            <a:xfrm>
              <a:off x="5883276" y="3679825"/>
              <a:ext cx="90488" cy="109538"/>
            </a:xfrm>
            <a:custGeom>
              <a:avLst/>
              <a:gdLst>
                <a:gd name="T0" fmla="*/ 57 w 57"/>
                <a:gd name="T1" fmla="*/ 69 h 69"/>
                <a:gd name="T2" fmla="*/ 50 w 57"/>
                <a:gd name="T3" fmla="*/ 35 h 69"/>
                <a:gd name="T4" fmla="*/ 0 w 57"/>
                <a:gd name="T5" fmla="*/ 0 h 69"/>
                <a:gd name="T6" fmla="*/ 28 w 57"/>
                <a:gd name="T7" fmla="*/ 57 h 69"/>
                <a:gd name="T8" fmla="*/ 57 w 57"/>
                <a:gd name="T9" fmla="*/ 69 h 69"/>
              </a:gdLst>
              <a:ahLst/>
              <a:cxnLst>
                <a:cxn ang="0">
                  <a:pos x="T0" y="T1"/>
                </a:cxn>
                <a:cxn ang="0">
                  <a:pos x="T2" y="T3"/>
                </a:cxn>
                <a:cxn ang="0">
                  <a:pos x="T4" y="T5"/>
                </a:cxn>
                <a:cxn ang="0">
                  <a:pos x="T6" y="T7"/>
                </a:cxn>
                <a:cxn ang="0">
                  <a:pos x="T8" y="T9"/>
                </a:cxn>
              </a:cxnLst>
              <a:rect l="0" t="0" r="r" b="b"/>
              <a:pathLst>
                <a:path w="57" h="69">
                  <a:moveTo>
                    <a:pt x="57" y="69"/>
                  </a:moveTo>
                  <a:lnTo>
                    <a:pt x="50" y="35"/>
                  </a:lnTo>
                  <a:lnTo>
                    <a:pt x="0" y="0"/>
                  </a:lnTo>
                  <a:lnTo>
                    <a:pt x="28" y="57"/>
                  </a:lnTo>
                  <a:lnTo>
                    <a:pt x="57"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Freeform 15"/>
            <p:cNvSpPr>
              <a:spLocks/>
            </p:cNvSpPr>
            <p:nvPr/>
          </p:nvSpPr>
          <p:spPr bwMode="auto">
            <a:xfrm>
              <a:off x="4786313" y="3309938"/>
              <a:ext cx="360363" cy="106363"/>
            </a:xfrm>
            <a:custGeom>
              <a:avLst/>
              <a:gdLst>
                <a:gd name="T0" fmla="*/ 116 w 227"/>
                <a:gd name="T1" fmla="*/ 0 h 67"/>
                <a:gd name="T2" fmla="*/ 59 w 227"/>
                <a:gd name="T3" fmla="*/ 17 h 67"/>
                <a:gd name="T4" fmla="*/ 0 w 227"/>
                <a:gd name="T5" fmla="*/ 3 h 67"/>
                <a:gd name="T6" fmla="*/ 90 w 227"/>
                <a:gd name="T7" fmla="*/ 67 h 67"/>
                <a:gd name="T8" fmla="*/ 80 w 227"/>
                <a:gd name="T9" fmla="*/ 34 h 67"/>
                <a:gd name="T10" fmla="*/ 106 w 227"/>
                <a:gd name="T11" fmla="*/ 55 h 67"/>
                <a:gd name="T12" fmla="*/ 227 w 227"/>
                <a:gd name="T13" fmla="*/ 22 h 67"/>
                <a:gd name="T14" fmla="*/ 116 w 227"/>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67">
                  <a:moveTo>
                    <a:pt x="116" y="0"/>
                  </a:moveTo>
                  <a:lnTo>
                    <a:pt x="59" y="17"/>
                  </a:lnTo>
                  <a:lnTo>
                    <a:pt x="0" y="3"/>
                  </a:lnTo>
                  <a:lnTo>
                    <a:pt x="90" y="67"/>
                  </a:lnTo>
                  <a:lnTo>
                    <a:pt x="80" y="34"/>
                  </a:lnTo>
                  <a:lnTo>
                    <a:pt x="106" y="55"/>
                  </a:lnTo>
                  <a:lnTo>
                    <a:pt x="227" y="22"/>
                  </a:lnTo>
                  <a:lnTo>
                    <a:pt x="1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Freeform 16"/>
            <p:cNvSpPr>
              <a:spLocks/>
            </p:cNvSpPr>
            <p:nvPr/>
          </p:nvSpPr>
          <p:spPr bwMode="auto">
            <a:xfrm>
              <a:off x="4954588" y="3344863"/>
              <a:ext cx="346075" cy="269875"/>
            </a:xfrm>
            <a:custGeom>
              <a:avLst/>
              <a:gdLst>
                <a:gd name="T0" fmla="*/ 48 w 218"/>
                <a:gd name="T1" fmla="*/ 97 h 170"/>
                <a:gd name="T2" fmla="*/ 71 w 218"/>
                <a:gd name="T3" fmla="*/ 170 h 170"/>
                <a:gd name="T4" fmla="*/ 218 w 218"/>
                <a:gd name="T5" fmla="*/ 106 h 170"/>
                <a:gd name="T6" fmla="*/ 218 w 218"/>
                <a:gd name="T7" fmla="*/ 106 h 170"/>
                <a:gd name="T8" fmla="*/ 204 w 218"/>
                <a:gd name="T9" fmla="*/ 52 h 170"/>
                <a:gd name="T10" fmla="*/ 159 w 218"/>
                <a:gd name="T11" fmla="*/ 52 h 170"/>
                <a:gd name="T12" fmla="*/ 121 w 218"/>
                <a:gd name="T13" fmla="*/ 0 h 170"/>
                <a:gd name="T14" fmla="*/ 0 w 218"/>
                <a:gd name="T15" fmla="*/ 33 h 170"/>
                <a:gd name="T16" fmla="*/ 48 w 218"/>
                <a:gd name="T17" fmla="*/ 9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170">
                  <a:moveTo>
                    <a:pt x="48" y="97"/>
                  </a:moveTo>
                  <a:lnTo>
                    <a:pt x="71" y="170"/>
                  </a:lnTo>
                  <a:lnTo>
                    <a:pt x="218" y="106"/>
                  </a:lnTo>
                  <a:lnTo>
                    <a:pt x="218" y="106"/>
                  </a:lnTo>
                  <a:lnTo>
                    <a:pt x="204" y="52"/>
                  </a:lnTo>
                  <a:lnTo>
                    <a:pt x="159" y="52"/>
                  </a:lnTo>
                  <a:lnTo>
                    <a:pt x="121" y="0"/>
                  </a:lnTo>
                  <a:lnTo>
                    <a:pt x="0" y="33"/>
                  </a:lnTo>
                  <a:lnTo>
                    <a:pt x="4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Freeform 17"/>
            <p:cNvSpPr>
              <a:spLocks/>
            </p:cNvSpPr>
            <p:nvPr/>
          </p:nvSpPr>
          <p:spPr bwMode="auto">
            <a:xfrm>
              <a:off x="6364288" y="3155950"/>
              <a:ext cx="180975" cy="177800"/>
            </a:xfrm>
            <a:custGeom>
              <a:avLst/>
              <a:gdLst>
                <a:gd name="T0" fmla="*/ 81 w 114"/>
                <a:gd name="T1" fmla="*/ 45 h 112"/>
                <a:gd name="T2" fmla="*/ 40 w 114"/>
                <a:gd name="T3" fmla="*/ 55 h 112"/>
                <a:gd name="T4" fmla="*/ 0 w 114"/>
                <a:gd name="T5" fmla="*/ 83 h 112"/>
                <a:gd name="T6" fmla="*/ 2 w 114"/>
                <a:gd name="T7" fmla="*/ 112 h 112"/>
                <a:gd name="T8" fmla="*/ 81 w 114"/>
                <a:gd name="T9" fmla="*/ 78 h 112"/>
                <a:gd name="T10" fmla="*/ 114 w 114"/>
                <a:gd name="T11" fmla="*/ 38 h 112"/>
                <a:gd name="T12" fmla="*/ 114 w 114"/>
                <a:gd name="T13" fmla="*/ 0 h 112"/>
                <a:gd name="T14" fmla="*/ 102 w 114"/>
                <a:gd name="T15" fmla="*/ 2 h 112"/>
                <a:gd name="T16" fmla="*/ 102 w 114"/>
                <a:gd name="T17" fmla="*/ 2 h 112"/>
                <a:gd name="T18" fmla="*/ 81 w 114"/>
                <a:gd name="T19"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2">
                  <a:moveTo>
                    <a:pt x="81" y="45"/>
                  </a:moveTo>
                  <a:lnTo>
                    <a:pt x="40" y="55"/>
                  </a:lnTo>
                  <a:lnTo>
                    <a:pt x="0" y="83"/>
                  </a:lnTo>
                  <a:lnTo>
                    <a:pt x="2" y="112"/>
                  </a:lnTo>
                  <a:lnTo>
                    <a:pt x="81" y="78"/>
                  </a:lnTo>
                  <a:lnTo>
                    <a:pt x="114" y="38"/>
                  </a:lnTo>
                  <a:lnTo>
                    <a:pt x="114" y="0"/>
                  </a:lnTo>
                  <a:lnTo>
                    <a:pt x="102" y="2"/>
                  </a:lnTo>
                  <a:lnTo>
                    <a:pt x="102" y="2"/>
                  </a:lnTo>
                  <a:lnTo>
                    <a:pt x="8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Freeform 18"/>
            <p:cNvSpPr>
              <a:spLocks/>
            </p:cNvSpPr>
            <p:nvPr/>
          </p:nvSpPr>
          <p:spPr bwMode="auto">
            <a:xfrm>
              <a:off x="6521451" y="3073400"/>
              <a:ext cx="98425" cy="82550"/>
            </a:xfrm>
            <a:custGeom>
              <a:avLst/>
              <a:gdLst>
                <a:gd name="T0" fmla="*/ 24 w 62"/>
                <a:gd name="T1" fmla="*/ 40 h 52"/>
                <a:gd name="T2" fmla="*/ 43 w 62"/>
                <a:gd name="T3" fmla="*/ 28 h 52"/>
                <a:gd name="T4" fmla="*/ 62 w 62"/>
                <a:gd name="T5" fmla="*/ 17 h 52"/>
                <a:gd name="T6" fmla="*/ 19 w 62"/>
                <a:gd name="T7" fmla="*/ 0 h 52"/>
                <a:gd name="T8" fmla="*/ 0 w 62"/>
                <a:gd name="T9" fmla="*/ 35 h 52"/>
                <a:gd name="T10" fmla="*/ 15 w 62"/>
                <a:gd name="T11" fmla="*/ 52 h 52"/>
                <a:gd name="T12" fmla="*/ 24 w 62"/>
                <a:gd name="T13" fmla="*/ 40 h 52"/>
                <a:gd name="T14" fmla="*/ 24 w 62"/>
                <a:gd name="T15" fmla="*/ 4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52">
                  <a:moveTo>
                    <a:pt x="24" y="40"/>
                  </a:moveTo>
                  <a:lnTo>
                    <a:pt x="43" y="28"/>
                  </a:lnTo>
                  <a:lnTo>
                    <a:pt x="62" y="17"/>
                  </a:lnTo>
                  <a:lnTo>
                    <a:pt x="19" y="0"/>
                  </a:lnTo>
                  <a:lnTo>
                    <a:pt x="0" y="35"/>
                  </a:lnTo>
                  <a:lnTo>
                    <a:pt x="15" y="52"/>
                  </a:lnTo>
                  <a:lnTo>
                    <a:pt x="24" y="40"/>
                  </a:lnTo>
                  <a:lnTo>
                    <a:pt x="2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Freeform 19"/>
            <p:cNvSpPr>
              <a:spLocks/>
            </p:cNvSpPr>
            <p:nvPr/>
          </p:nvSpPr>
          <p:spPr bwMode="auto">
            <a:xfrm>
              <a:off x="6740526" y="2722563"/>
              <a:ext cx="157163" cy="249238"/>
            </a:xfrm>
            <a:custGeom>
              <a:avLst/>
              <a:gdLst>
                <a:gd name="T0" fmla="*/ 23 w 99"/>
                <a:gd name="T1" fmla="*/ 157 h 157"/>
                <a:gd name="T2" fmla="*/ 99 w 99"/>
                <a:gd name="T3" fmla="*/ 0 h 157"/>
                <a:gd name="T4" fmla="*/ 0 w 99"/>
                <a:gd name="T5" fmla="*/ 95 h 157"/>
                <a:gd name="T6" fmla="*/ 23 w 99"/>
                <a:gd name="T7" fmla="*/ 157 h 157"/>
              </a:gdLst>
              <a:ahLst/>
              <a:cxnLst>
                <a:cxn ang="0">
                  <a:pos x="T0" y="T1"/>
                </a:cxn>
                <a:cxn ang="0">
                  <a:pos x="T2" y="T3"/>
                </a:cxn>
                <a:cxn ang="0">
                  <a:pos x="T4" y="T5"/>
                </a:cxn>
                <a:cxn ang="0">
                  <a:pos x="T6" y="T7"/>
                </a:cxn>
              </a:cxnLst>
              <a:rect l="0" t="0" r="r" b="b"/>
              <a:pathLst>
                <a:path w="99" h="157">
                  <a:moveTo>
                    <a:pt x="23" y="157"/>
                  </a:moveTo>
                  <a:lnTo>
                    <a:pt x="99" y="0"/>
                  </a:lnTo>
                  <a:lnTo>
                    <a:pt x="0" y="95"/>
                  </a:lnTo>
                  <a:lnTo>
                    <a:pt x="2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Freeform 20"/>
            <p:cNvSpPr>
              <a:spLocks/>
            </p:cNvSpPr>
            <p:nvPr/>
          </p:nvSpPr>
          <p:spPr bwMode="auto">
            <a:xfrm>
              <a:off x="4368801" y="2308225"/>
              <a:ext cx="2878138" cy="1397000"/>
            </a:xfrm>
            <a:custGeom>
              <a:avLst/>
              <a:gdLst>
                <a:gd name="T0" fmla="*/ 1806 w 1813"/>
                <a:gd name="T1" fmla="*/ 152 h 880"/>
                <a:gd name="T2" fmla="*/ 1382 w 1813"/>
                <a:gd name="T3" fmla="*/ 86 h 880"/>
                <a:gd name="T4" fmla="*/ 1044 w 1813"/>
                <a:gd name="T5" fmla="*/ 0 h 880"/>
                <a:gd name="T6" fmla="*/ 904 w 1813"/>
                <a:gd name="T7" fmla="*/ 24 h 880"/>
                <a:gd name="T8" fmla="*/ 722 w 1813"/>
                <a:gd name="T9" fmla="*/ 88 h 880"/>
                <a:gd name="T10" fmla="*/ 526 w 1813"/>
                <a:gd name="T11" fmla="*/ 155 h 880"/>
                <a:gd name="T12" fmla="*/ 388 w 1813"/>
                <a:gd name="T13" fmla="*/ 216 h 880"/>
                <a:gd name="T14" fmla="*/ 320 w 1813"/>
                <a:gd name="T15" fmla="*/ 140 h 880"/>
                <a:gd name="T16" fmla="*/ 227 w 1813"/>
                <a:gd name="T17" fmla="*/ 131 h 880"/>
                <a:gd name="T18" fmla="*/ 135 w 1813"/>
                <a:gd name="T19" fmla="*/ 238 h 880"/>
                <a:gd name="T20" fmla="*/ 85 w 1813"/>
                <a:gd name="T21" fmla="*/ 304 h 880"/>
                <a:gd name="T22" fmla="*/ 114 w 1813"/>
                <a:gd name="T23" fmla="*/ 318 h 880"/>
                <a:gd name="T24" fmla="*/ 163 w 1813"/>
                <a:gd name="T25" fmla="*/ 351 h 880"/>
                <a:gd name="T26" fmla="*/ 206 w 1813"/>
                <a:gd name="T27" fmla="*/ 290 h 880"/>
                <a:gd name="T28" fmla="*/ 268 w 1813"/>
                <a:gd name="T29" fmla="*/ 200 h 880"/>
                <a:gd name="T30" fmla="*/ 253 w 1813"/>
                <a:gd name="T31" fmla="*/ 290 h 880"/>
                <a:gd name="T32" fmla="*/ 303 w 1813"/>
                <a:gd name="T33" fmla="*/ 285 h 880"/>
                <a:gd name="T34" fmla="*/ 303 w 1813"/>
                <a:gd name="T35" fmla="*/ 285 h 880"/>
                <a:gd name="T36" fmla="*/ 303 w 1813"/>
                <a:gd name="T37" fmla="*/ 285 h 880"/>
                <a:gd name="T38" fmla="*/ 220 w 1813"/>
                <a:gd name="T39" fmla="*/ 373 h 880"/>
                <a:gd name="T40" fmla="*/ 119 w 1813"/>
                <a:gd name="T41" fmla="*/ 354 h 880"/>
                <a:gd name="T42" fmla="*/ 0 w 1813"/>
                <a:gd name="T43" fmla="*/ 444 h 880"/>
                <a:gd name="T44" fmla="*/ 62 w 1813"/>
                <a:gd name="T45" fmla="*/ 520 h 880"/>
                <a:gd name="T46" fmla="*/ 175 w 1813"/>
                <a:gd name="T47" fmla="*/ 551 h 880"/>
                <a:gd name="T48" fmla="*/ 249 w 1813"/>
                <a:gd name="T49" fmla="*/ 548 h 880"/>
                <a:gd name="T50" fmla="*/ 322 w 1813"/>
                <a:gd name="T51" fmla="*/ 477 h 880"/>
                <a:gd name="T52" fmla="*/ 419 w 1813"/>
                <a:gd name="T53" fmla="*/ 508 h 880"/>
                <a:gd name="T54" fmla="*/ 490 w 1813"/>
                <a:gd name="T55" fmla="*/ 551 h 880"/>
                <a:gd name="T56" fmla="*/ 478 w 1813"/>
                <a:gd name="T57" fmla="*/ 494 h 880"/>
                <a:gd name="T58" fmla="*/ 500 w 1813"/>
                <a:gd name="T59" fmla="*/ 472 h 880"/>
                <a:gd name="T60" fmla="*/ 521 w 1813"/>
                <a:gd name="T61" fmla="*/ 508 h 880"/>
                <a:gd name="T62" fmla="*/ 533 w 1813"/>
                <a:gd name="T63" fmla="*/ 584 h 880"/>
                <a:gd name="T64" fmla="*/ 419 w 1813"/>
                <a:gd name="T65" fmla="*/ 508 h 880"/>
                <a:gd name="T66" fmla="*/ 339 w 1813"/>
                <a:gd name="T67" fmla="*/ 527 h 880"/>
                <a:gd name="T68" fmla="*/ 282 w 1813"/>
                <a:gd name="T69" fmla="*/ 546 h 880"/>
                <a:gd name="T70" fmla="*/ 379 w 1813"/>
                <a:gd name="T71" fmla="*/ 579 h 880"/>
                <a:gd name="T72" fmla="*/ 379 w 1813"/>
                <a:gd name="T73" fmla="*/ 579 h 880"/>
                <a:gd name="T74" fmla="*/ 490 w 1813"/>
                <a:gd name="T75" fmla="*/ 653 h 880"/>
                <a:gd name="T76" fmla="*/ 672 w 1813"/>
                <a:gd name="T77" fmla="*/ 717 h 880"/>
                <a:gd name="T78" fmla="*/ 774 w 1813"/>
                <a:gd name="T79" fmla="*/ 880 h 880"/>
                <a:gd name="T80" fmla="*/ 897 w 1813"/>
                <a:gd name="T81" fmla="*/ 738 h 880"/>
                <a:gd name="T82" fmla="*/ 945 w 1813"/>
                <a:gd name="T83" fmla="*/ 785 h 880"/>
                <a:gd name="T84" fmla="*/ 954 w 1813"/>
                <a:gd name="T85" fmla="*/ 864 h 880"/>
                <a:gd name="T86" fmla="*/ 1020 w 1813"/>
                <a:gd name="T87" fmla="*/ 866 h 880"/>
                <a:gd name="T88" fmla="*/ 1030 w 1813"/>
                <a:gd name="T89" fmla="*/ 769 h 880"/>
                <a:gd name="T90" fmla="*/ 1117 w 1813"/>
                <a:gd name="T91" fmla="*/ 733 h 880"/>
                <a:gd name="T92" fmla="*/ 1151 w 1813"/>
                <a:gd name="T93" fmla="*/ 553 h 880"/>
                <a:gd name="T94" fmla="*/ 1226 w 1813"/>
                <a:gd name="T95" fmla="*/ 603 h 880"/>
                <a:gd name="T96" fmla="*/ 1269 w 1813"/>
                <a:gd name="T97" fmla="*/ 517 h 880"/>
                <a:gd name="T98" fmla="*/ 1361 w 1813"/>
                <a:gd name="T99" fmla="*/ 387 h 880"/>
                <a:gd name="T100" fmla="*/ 1177 w 1813"/>
                <a:gd name="T101" fmla="*/ 385 h 880"/>
                <a:gd name="T102" fmla="*/ 1309 w 1813"/>
                <a:gd name="T103" fmla="*/ 359 h 880"/>
                <a:gd name="T104" fmla="*/ 1593 w 1813"/>
                <a:gd name="T105" fmla="*/ 261 h 880"/>
                <a:gd name="T106" fmla="*/ 1813 w 1813"/>
                <a:gd name="T107" fmla="*/ 226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3" h="880">
                  <a:moveTo>
                    <a:pt x="1813" y="226"/>
                  </a:moveTo>
                  <a:lnTo>
                    <a:pt x="1806" y="152"/>
                  </a:lnTo>
                  <a:lnTo>
                    <a:pt x="1577" y="140"/>
                  </a:lnTo>
                  <a:lnTo>
                    <a:pt x="1382" y="86"/>
                  </a:lnTo>
                  <a:lnTo>
                    <a:pt x="1039" y="74"/>
                  </a:lnTo>
                  <a:lnTo>
                    <a:pt x="1044" y="0"/>
                  </a:lnTo>
                  <a:lnTo>
                    <a:pt x="904" y="24"/>
                  </a:lnTo>
                  <a:lnTo>
                    <a:pt x="904" y="24"/>
                  </a:lnTo>
                  <a:lnTo>
                    <a:pt x="831" y="93"/>
                  </a:lnTo>
                  <a:lnTo>
                    <a:pt x="722" y="88"/>
                  </a:lnTo>
                  <a:lnTo>
                    <a:pt x="646" y="150"/>
                  </a:lnTo>
                  <a:lnTo>
                    <a:pt x="526" y="155"/>
                  </a:lnTo>
                  <a:lnTo>
                    <a:pt x="526" y="155"/>
                  </a:lnTo>
                  <a:lnTo>
                    <a:pt x="388" y="216"/>
                  </a:lnTo>
                  <a:lnTo>
                    <a:pt x="393" y="166"/>
                  </a:lnTo>
                  <a:lnTo>
                    <a:pt x="320" y="140"/>
                  </a:lnTo>
                  <a:lnTo>
                    <a:pt x="287" y="117"/>
                  </a:lnTo>
                  <a:lnTo>
                    <a:pt x="227" y="131"/>
                  </a:lnTo>
                  <a:lnTo>
                    <a:pt x="159" y="200"/>
                  </a:lnTo>
                  <a:lnTo>
                    <a:pt x="135" y="238"/>
                  </a:lnTo>
                  <a:lnTo>
                    <a:pt x="88" y="266"/>
                  </a:lnTo>
                  <a:lnTo>
                    <a:pt x="85" y="304"/>
                  </a:lnTo>
                  <a:lnTo>
                    <a:pt x="114" y="318"/>
                  </a:lnTo>
                  <a:lnTo>
                    <a:pt x="114" y="318"/>
                  </a:lnTo>
                  <a:lnTo>
                    <a:pt x="142" y="297"/>
                  </a:lnTo>
                  <a:lnTo>
                    <a:pt x="163" y="351"/>
                  </a:lnTo>
                  <a:lnTo>
                    <a:pt x="197" y="337"/>
                  </a:lnTo>
                  <a:lnTo>
                    <a:pt x="206" y="290"/>
                  </a:lnTo>
                  <a:lnTo>
                    <a:pt x="211" y="245"/>
                  </a:lnTo>
                  <a:lnTo>
                    <a:pt x="268" y="200"/>
                  </a:lnTo>
                  <a:lnTo>
                    <a:pt x="239" y="257"/>
                  </a:lnTo>
                  <a:lnTo>
                    <a:pt x="253" y="290"/>
                  </a:lnTo>
                  <a:lnTo>
                    <a:pt x="303" y="285"/>
                  </a:lnTo>
                  <a:lnTo>
                    <a:pt x="303" y="285"/>
                  </a:lnTo>
                  <a:lnTo>
                    <a:pt x="303" y="285"/>
                  </a:lnTo>
                  <a:lnTo>
                    <a:pt x="303" y="285"/>
                  </a:lnTo>
                  <a:lnTo>
                    <a:pt x="301" y="304"/>
                  </a:lnTo>
                  <a:lnTo>
                    <a:pt x="303" y="285"/>
                  </a:lnTo>
                  <a:lnTo>
                    <a:pt x="234" y="332"/>
                  </a:lnTo>
                  <a:lnTo>
                    <a:pt x="220" y="373"/>
                  </a:lnTo>
                  <a:lnTo>
                    <a:pt x="142" y="373"/>
                  </a:lnTo>
                  <a:lnTo>
                    <a:pt x="119" y="354"/>
                  </a:lnTo>
                  <a:lnTo>
                    <a:pt x="66" y="413"/>
                  </a:lnTo>
                  <a:lnTo>
                    <a:pt x="0" y="444"/>
                  </a:lnTo>
                  <a:lnTo>
                    <a:pt x="24" y="506"/>
                  </a:lnTo>
                  <a:lnTo>
                    <a:pt x="62" y="520"/>
                  </a:lnTo>
                  <a:lnTo>
                    <a:pt x="128" y="491"/>
                  </a:lnTo>
                  <a:lnTo>
                    <a:pt x="175" y="551"/>
                  </a:lnTo>
                  <a:lnTo>
                    <a:pt x="175" y="551"/>
                  </a:lnTo>
                  <a:lnTo>
                    <a:pt x="249" y="548"/>
                  </a:lnTo>
                  <a:lnTo>
                    <a:pt x="249" y="548"/>
                  </a:lnTo>
                  <a:lnTo>
                    <a:pt x="322" y="477"/>
                  </a:lnTo>
                  <a:lnTo>
                    <a:pt x="388" y="489"/>
                  </a:lnTo>
                  <a:lnTo>
                    <a:pt x="419" y="508"/>
                  </a:lnTo>
                  <a:lnTo>
                    <a:pt x="490" y="551"/>
                  </a:lnTo>
                  <a:lnTo>
                    <a:pt x="490" y="551"/>
                  </a:lnTo>
                  <a:lnTo>
                    <a:pt x="490" y="551"/>
                  </a:lnTo>
                  <a:lnTo>
                    <a:pt x="478" y="494"/>
                  </a:lnTo>
                  <a:lnTo>
                    <a:pt x="500" y="472"/>
                  </a:lnTo>
                  <a:lnTo>
                    <a:pt x="500" y="472"/>
                  </a:lnTo>
                  <a:lnTo>
                    <a:pt x="540" y="465"/>
                  </a:lnTo>
                  <a:lnTo>
                    <a:pt x="521" y="508"/>
                  </a:lnTo>
                  <a:lnTo>
                    <a:pt x="547" y="534"/>
                  </a:lnTo>
                  <a:lnTo>
                    <a:pt x="533" y="584"/>
                  </a:lnTo>
                  <a:lnTo>
                    <a:pt x="490" y="551"/>
                  </a:lnTo>
                  <a:lnTo>
                    <a:pt x="419" y="508"/>
                  </a:lnTo>
                  <a:lnTo>
                    <a:pt x="403" y="536"/>
                  </a:lnTo>
                  <a:lnTo>
                    <a:pt x="339" y="527"/>
                  </a:lnTo>
                  <a:lnTo>
                    <a:pt x="339" y="527"/>
                  </a:lnTo>
                  <a:lnTo>
                    <a:pt x="282" y="546"/>
                  </a:lnTo>
                  <a:lnTo>
                    <a:pt x="310" y="589"/>
                  </a:lnTo>
                  <a:lnTo>
                    <a:pt x="379" y="579"/>
                  </a:lnTo>
                  <a:lnTo>
                    <a:pt x="379" y="579"/>
                  </a:lnTo>
                  <a:lnTo>
                    <a:pt x="379" y="579"/>
                  </a:lnTo>
                  <a:lnTo>
                    <a:pt x="379" y="631"/>
                  </a:lnTo>
                  <a:lnTo>
                    <a:pt x="490" y="653"/>
                  </a:lnTo>
                  <a:lnTo>
                    <a:pt x="582" y="695"/>
                  </a:lnTo>
                  <a:lnTo>
                    <a:pt x="672" y="717"/>
                  </a:lnTo>
                  <a:lnTo>
                    <a:pt x="736" y="802"/>
                  </a:lnTo>
                  <a:lnTo>
                    <a:pt x="774" y="880"/>
                  </a:lnTo>
                  <a:lnTo>
                    <a:pt x="800" y="793"/>
                  </a:lnTo>
                  <a:lnTo>
                    <a:pt x="897" y="738"/>
                  </a:lnTo>
                  <a:lnTo>
                    <a:pt x="923" y="802"/>
                  </a:lnTo>
                  <a:lnTo>
                    <a:pt x="945" y="785"/>
                  </a:lnTo>
                  <a:lnTo>
                    <a:pt x="945" y="785"/>
                  </a:lnTo>
                  <a:lnTo>
                    <a:pt x="954" y="864"/>
                  </a:lnTo>
                  <a:lnTo>
                    <a:pt x="973" y="823"/>
                  </a:lnTo>
                  <a:lnTo>
                    <a:pt x="1020" y="866"/>
                  </a:lnTo>
                  <a:lnTo>
                    <a:pt x="1063" y="823"/>
                  </a:lnTo>
                  <a:lnTo>
                    <a:pt x="1030" y="769"/>
                  </a:lnTo>
                  <a:lnTo>
                    <a:pt x="1046" y="738"/>
                  </a:lnTo>
                  <a:lnTo>
                    <a:pt x="1117" y="733"/>
                  </a:lnTo>
                  <a:lnTo>
                    <a:pt x="1177" y="660"/>
                  </a:lnTo>
                  <a:lnTo>
                    <a:pt x="1151" y="553"/>
                  </a:lnTo>
                  <a:lnTo>
                    <a:pt x="1214" y="553"/>
                  </a:lnTo>
                  <a:lnTo>
                    <a:pt x="1226" y="603"/>
                  </a:lnTo>
                  <a:lnTo>
                    <a:pt x="1269" y="520"/>
                  </a:lnTo>
                  <a:lnTo>
                    <a:pt x="1269" y="517"/>
                  </a:lnTo>
                  <a:lnTo>
                    <a:pt x="1359" y="465"/>
                  </a:lnTo>
                  <a:lnTo>
                    <a:pt x="1361" y="387"/>
                  </a:lnTo>
                  <a:lnTo>
                    <a:pt x="1309" y="359"/>
                  </a:lnTo>
                  <a:lnTo>
                    <a:pt x="1177" y="385"/>
                  </a:lnTo>
                  <a:lnTo>
                    <a:pt x="1177" y="385"/>
                  </a:lnTo>
                  <a:lnTo>
                    <a:pt x="1309" y="359"/>
                  </a:lnTo>
                  <a:lnTo>
                    <a:pt x="1397" y="292"/>
                  </a:lnTo>
                  <a:lnTo>
                    <a:pt x="1593" y="261"/>
                  </a:lnTo>
                  <a:lnTo>
                    <a:pt x="1655" y="299"/>
                  </a:lnTo>
                  <a:lnTo>
                    <a:pt x="181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Rectangle 21"/>
            <p:cNvSpPr>
              <a:spLocks noChangeArrowheads="1"/>
            </p:cNvSpPr>
            <p:nvPr/>
          </p:nvSpPr>
          <p:spPr bwMode="auto">
            <a:xfrm>
              <a:off x="6438901" y="30241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Freeform 22"/>
            <p:cNvSpPr>
              <a:spLocks/>
            </p:cNvSpPr>
            <p:nvPr/>
          </p:nvSpPr>
          <p:spPr bwMode="auto">
            <a:xfrm>
              <a:off x="4286251" y="3111500"/>
              <a:ext cx="180975" cy="120650"/>
            </a:xfrm>
            <a:custGeom>
              <a:avLst/>
              <a:gdLst>
                <a:gd name="T0" fmla="*/ 76 w 114"/>
                <a:gd name="T1" fmla="*/ 0 h 76"/>
                <a:gd name="T2" fmla="*/ 76 w 114"/>
                <a:gd name="T3" fmla="*/ 0 h 76"/>
                <a:gd name="T4" fmla="*/ 0 w 114"/>
                <a:gd name="T5" fmla="*/ 0 h 76"/>
                <a:gd name="T6" fmla="*/ 19 w 114"/>
                <a:gd name="T7" fmla="*/ 71 h 76"/>
                <a:gd name="T8" fmla="*/ 66 w 114"/>
                <a:gd name="T9" fmla="*/ 76 h 76"/>
                <a:gd name="T10" fmla="*/ 114 w 114"/>
                <a:gd name="T11" fmla="*/ 14 h 76"/>
                <a:gd name="T12" fmla="*/ 76 w 114"/>
                <a:gd name="T13" fmla="*/ 0 h 76"/>
                <a:gd name="T14" fmla="*/ 76 w 11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76">
                  <a:moveTo>
                    <a:pt x="76" y="0"/>
                  </a:moveTo>
                  <a:lnTo>
                    <a:pt x="76" y="0"/>
                  </a:lnTo>
                  <a:lnTo>
                    <a:pt x="0" y="0"/>
                  </a:lnTo>
                  <a:lnTo>
                    <a:pt x="19" y="71"/>
                  </a:lnTo>
                  <a:lnTo>
                    <a:pt x="66" y="76"/>
                  </a:lnTo>
                  <a:lnTo>
                    <a:pt x="114" y="14"/>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Freeform 23"/>
            <p:cNvSpPr>
              <a:spLocks/>
            </p:cNvSpPr>
            <p:nvPr/>
          </p:nvSpPr>
          <p:spPr bwMode="auto">
            <a:xfrm>
              <a:off x="4170363" y="3216275"/>
              <a:ext cx="1017588" cy="1144588"/>
            </a:xfrm>
            <a:custGeom>
              <a:avLst/>
              <a:gdLst>
                <a:gd name="T0" fmla="*/ 258 w 641"/>
                <a:gd name="T1" fmla="*/ 36 h 721"/>
                <a:gd name="T2" fmla="*/ 232 w 641"/>
                <a:gd name="T3" fmla="*/ 0 h 721"/>
                <a:gd name="T4" fmla="*/ 232 w 641"/>
                <a:gd name="T5" fmla="*/ 0 h 721"/>
                <a:gd name="T6" fmla="*/ 232 w 641"/>
                <a:gd name="T7" fmla="*/ 0 h 721"/>
                <a:gd name="T8" fmla="*/ 109 w 641"/>
                <a:gd name="T9" fmla="*/ 21 h 721"/>
                <a:gd name="T10" fmla="*/ 19 w 641"/>
                <a:gd name="T11" fmla="*/ 135 h 721"/>
                <a:gd name="T12" fmla="*/ 19 w 641"/>
                <a:gd name="T13" fmla="*/ 135 h 721"/>
                <a:gd name="T14" fmla="*/ 0 w 641"/>
                <a:gd name="T15" fmla="*/ 247 h 721"/>
                <a:gd name="T16" fmla="*/ 85 w 641"/>
                <a:gd name="T17" fmla="*/ 339 h 721"/>
                <a:gd name="T18" fmla="*/ 206 w 641"/>
                <a:gd name="T19" fmla="*/ 313 h 721"/>
                <a:gd name="T20" fmla="*/ 260 w 641"/>
                <a:gd name="T21" fmla="*/ 363 h 721"/>
                <a:gd name="T22" fmla="*/ 244 w 641"/>
                <a:gd name="T23" fmla="*/ 389 h 721"/>
                <a:gd name="T24" fmla="*/ 279 w 641"/>
                <a:gd name="T25" fmla="*/ 425 h 721"/>
                <a:gd name="T26" fmla="*/ 279 w 641"/>
                <a:gd name="T27" fmla="*/ 425 h 721"/>
                <a:gd name="T28" fmla="*/ 296 w 641"/>
                <a:gd name="T29" fmla="*/ 489 h 721"/>
                <a:gd name="T30" fmla="*/ 274 w 641"/>
                <a:gd name="T31" fmla="*/ 536 h 721"/>
                <a:gd name="T32" fmla="*/ 296 w 641"/>
                <a:gd name="T33" fmla="*/ 579 h 721"/>
                <a:gd name="T34" fmla="*/ 296 w 641"/>
                <a:gd name="T35" fmla="*/ 624 h 721"/>
                <a:gd name="T36" fmla="*/ 341 w 641"/>
                <a:gd name="T37" fmla="*/ 721 h 721"/>
                <a:gd name="T38" fmla="*/ 400 w 641"/>
                <a:gd name="T39" fmla="*/ 709 h 721"/>
                <a:gd name="T40" fmla="*/ 457 w 641"/>
                <a:gd name="T41" fmla="*/ 662 h 721"/>
                <a:gd name="T42" fmla="*/ 487 w 641"/>
                <a:gd name="T43" fmla="*/ 619 h 721"/>
                <a:gd name="T44" fmla="*/ 485 w 641"/>
                <a:gd name="T45" fmla="*/ 574 h 721"/>
                <a:gd name="T46" fmla="*/ 542 w 641"/>
                <a:gd name="T47" fmla="*/ 524 h 721"/>
                <a:gd name="T48" fmla="*/ 525 w 641"/>
                <a:gd name="T49" fmla="*/ 422 h 721"/>
                <a:gd name="T50" fmla="*/ 594 w 641"/>
                <a:gd name="T51" fmla="*/ 353 h 721"/>
                <a:gd name="T52" fmla="*/ 641 w 641"/>
                <a:gd name="T53" fmla="*/ 268 h 721"/>
                <a:gd name="T54" fmla="*/ 561 w 641"/>
                <a:gd name="T55" fmla="*/ 259 h 721"/>
                <a:gd name="T56" fmla="*/ 509 w 641"/>
                <a:gd name="T57" fmla="*/ 185 h 721"/>
                <a:gd name="T58" fmla="*/ 478 w 641"/>
                <a:gd name="T59" fmla="*/ 126 h 721"/>
                <a:gd name="T60" fmla="*/ 388 w 641"/>
                <a:gd name="T61" fmla="*/ 62 h 721"/>
                <a:gd name="T62" fmla="*/ 331 w 641"/>
                <a:gd name="T63" fmla="*/ 74 h 721"/>
                <a:gd name="T64" fmla="*/ 258 w 641"/>
                <a:gd name="T65" fmla="*/ 36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1" h="721">
                  <a:moveTo>
                    <a:pt x="258" y="36"/>
                  </a:moveTo>
                  <a:lnTo>
                    <a:pt x="232" y="0"/>
                  </a:lnTo>
                  <a:lnTo>
                    <a:pt x="232" y="0"/>
                  </a:lnTo>
                  <a:lnTo>
                    <a:pt x="232" y="0"/>
                  </a:lnTo>
                  <a:lnTo>
                    <a:pt x="109" y="21"/>
                  </a:lnTo>
                  <a:lnTo>
                    <a:pt x="19" y="135"/>
                  </a:lnTo>
                  <a:lnTo>
                    <a:pt x="19" y="135"/>
                  </a:lnTo>
                  <a:lnTo>
                    <a:pt x="0" y="247"/>
                  </a:lnTo>
                  <a:lnTo>
                    <a:pt x="85" y="339"/>
                  </a:lnTo>
                  <a:lnTo>
                    <a:pt x="206" y="313"/>
                  </a:lnTo>
                  <a:lnTo>
                    <a:pt x="260" y="363"/>
                  </a:lnTo>
                  <a:lnTo>
                    <a:pt x="244" y="389"/>
                  </a:lnTo>
                  <a:lnTo>
                    <a:pt x="279" y="425"/>
                  </a:lnTo>
                  <a:lnTo>
                    <a:pt x="279" y="425"/>
                  </a:lnTo>
                  <a:lnTo>
                    <a:pt x="296" y="489"/>
                  </a:lnTo>
                  <a:lnTo>
                    <a:pt x="274" y="536"/>
                  </a:lnTo>
                  <a:lnTo>
                    <a:pt x="296" y="579"/>
                  </a:lnTo>
                  <a:lnTo>
                    <a:pt x="296" y="624"/>
                  </a:lnTo>
                  <a:lnTo>
                    <a:pt x="341" y="721"/>
                  </a:lnTo>
                  <a:lnTo>
                    <a:pt x="400" y="709"/>
                  </a:lnTo>
                  <a:lnTo>
                    <a:pt x="457" y="662"/>
                  </a:lnTo>
                  <a:lnTo>
                    <a:pt x="487" y="619"/>
                  </a:lnTo>
                  <a:lnTo>
                    <a:pt x="485" y="574"/>
                  </a:lnTo>
                  <a:lnTo>
                    <a:pt x="542" y="524"/>
                  </a:lnTo>
                  <a:lnTo>
                    <a:pt x="525" y="422"/>
                  </a:lnTo>
                  <a:lnTo>
                    <a:pt x="594" y="353"/>
                  </a:lnTo>
                  <a:lnTo>
                    <a:pt x="641" y="268"/>
                  </a:lnTo>
                  <a:lnTo>
                    <a:pt x="561" y="259"/>
                  </a:lnTo>
                  <a:lnTo>
                    <a:pt x="509" y="185"/>
                  </a:lnTo>
                  <a:lnTo>
                    <a:pt x="478" y="126"/>
                  </a:lnTo>
                  <a:lnTo>
                    <a:pt x="388" y="62"/>
                  </a:lnTo>
                  <a:lnTo>
                    <a:pt x="331" y="74"/>
                  </a:lnTo>
                  <a:lnTo>
                    <a:pt x="25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Rectangle 24"/>
            <p:cNvSpPr>
              <a:spLocks noChangeArrowheads="1"/>
            </p:cNvSpPr>
            <p:nvPr/>
          </p:nvSpPr>
          <p:spPr bwMode="auto">
            <a:xfrm>
              <a:off x="4816476" y="388302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4" name="Freeform 25"/>
            <p:cNvSpPr>
              <a:spLocks/>
            </p:cNvSpPr>
            <p:nvPr/>
          </p:nvSpPr>
          <p:spPr bwMode="auto">
            <a:xfrm>
              <a:off x="5064126" y="4017963"/>
              <a:ext cx="109538" cy="195263"/>
            </a:xfrm>
            <a:custGeom>
              <a:avLst/>
              <a:gdLst>
                <a:gd name="T0" fmla="*/ 19 w 69"/>
                <a:gd name="T1" fmla="*/ 59 h 123"/>
                <a:gd name="T2" fmla="*/ 0 w 69"/>
                <a:gd name="T3" fmla="*/ 83 h 123"/>
                <a:gd name="T4" fmla="*/ 17 w 69"/>
                <a:gd name="T5" fmla="*/ 123 h 123"/>
                <a:gd name="T6" fmla="*/ 47 w 69"/>
                <a:gd name="T7" fmla="*/ 100 h 123"/>
                <a:gd name="T8" fmla="*/ 19 w 69"/>
                <a:gd name="T9" fmla="*/ 59 h 123"/>
                <a:gd name="T10" fmla="*/ 47 w 69"/>
                <a:gd name="T11" fmla="*/ 100 h 123"/>
                <a:gd name="T12" fmla="*/ 69 w 69"/>
                <a:gd name="T13" fmla="*/ 0 h 123"/>
                <a:gd name="T14" fmla="*/ 24 w 69"/>
                <a:gd name="T15" fmla="*/ 19 h 123"/>
                <a:gd name="T16" fmla="*/ 19 w 69"/>
                <a:gd name="T17" fmla="*/ 5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3">
                  <a:moveTo>
                    <a:pt x="19" y="59"/>
                  </a:moveTo>
                  <a:lnTo>
                    <a:pt x="0" y="83"/>
                  </a:lnTo>
                  <a:lnTo>
                    <a:pt x="17" y="123"/>
                  </a:lnTo>
                  <a:lnTo>
                    <a:pt x="47" y="100"/>
                  </a:lnTo>
                  <a:lnTo>
                    <a:pt x="19" y="59"/>
                  </a:lnTo>
                  <a:lnTo>
                    <a:pt x="47" y="100"/>
                  </a:lnTo>
                  <a:lnTo>
                    <a:pt x="69" y="0"/>
                  </a:lnTo>
                  <a:lnTo>
                    <a:pt x="24" y="19"/>
                  </a:lnTo>
                  <a:lnTo>
                    <a:pt x="19"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5" name="Freeform 26"/>
            <p:cNvSpPr>
              <a:spLocks/>
            </p:cNvSpPr>
            <p:nvPr/>
          </p:nvSpPr>
          <p:spPr bwMode="auto">
            <a:xfrm>
              <a:off x="4271963" y="2884488"/>
              <a:ext cx="71438" cy="84138"/>
            </a:xfrm>
            <a:custGeom>
              <a:avLst/>
              <a:gdLst>
                <a:gd name="T0" fmla="*/ 45 w 45"/>
                <a:gd name="T1" fmla="*/ 0 h 53"/>
                <a:gd name="T2" fmla="*/ 4 w 45"/>
                <a:gd name="T3" fmla="*/ 7 h 53"/>
                <a:gd name="T4" fmla="*/ 0 w 45"/>
                <a:gd name="T5" fmla="*/ 38 h 53"/>
                <a:gd name="T6" fmla="*/ 16 w 45"/>
                <a:gd name="T7" fmla="*/ 53 h 53"/>
                <a:gd name="T8" fmla="*/ 45 w 45"/>
                <a:gd name="T9" fmla="*/ 0 h 53"/>
              </a:gdLst>
              <a:ahLst/>
              <a:cxnLst>
                <a:cxn ang="0">
                  <a:pos x="T0" y="T1"/>
                </a:cxn>
                <a:cxn ang="0">
                  <a:pos x="T2" y="T3"/>
                </a:cxn>
                <a:cxn ang="0">
                  <a:pos x="T4" y="T5"/>
                </a:cxn>
                <a:cxn ang="0">
                  <a:pos x="T6" y="T7"/>
                </a:cxn>
                <a:cxn ang="0">
                  <a:pos x="T8" y="T9"/>
                </a:cxn>
              </a:cxnLst>
              <a:rect l="0" t="0" r="r" b="b"/>
              <a:pathLst>
                <a:path w="45" h="53">
                  <a:moveTo>
                    <a:pt x="45" y="0"/>
                  </a:moveTo>
                  <a:lnTo>
                    <a:pt x="4" y="7"/>
                  </a:lnTo>
                  <a:lnTo>
                    <a:pt x="0" y="38"/>
                  </a:lnTo>
                  <a:lnTo>
                    <a:pt x="16" y="5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6" name="Freeform 27"/>
            <p:cNvSpPr>
              <a:spLocks/>
            </p:cNvSpPr>
            <p:nvPr/>
          </p:nvSpPr>
          <p:spPr bwMode="auto">
            <a:xfrm>
              <a:off x="4335463" y="2790825"/>
              <a:ext cx="115888" cy="192088"/>
            </a:xfrm>
            <a:custGeom>
              <a:avLst/>
              <a:gdLst>
                <a:gd name="T0" fmla="*/ 16 w 73"/>
                <a:gd name="T1" fmla="*/ 93 h 121"/>
                <a:gd name="T2" fmla="*/ 19 w 73"/>
                <a:gd name="T3" fmla="*/ 121 h 121"/>
                <a:gd name="T4" fmla="*/ 61 w 73"/>
                <a:gd name="T5" fmla="*/ 112 h 121"/>
                <a:gd name="T6" fmla="*/ 73 w 73"/>
                <a:gd name="T7" fmla="*/ 95 h 121"/>
                <a:gd name="T8" fmla="*/ 54 w 73"/>
                <a:gd name="T9" fmla="*/ 69 h 121"/>
                <a:gd name="T10" fmla="*/ 35 w 73"/>
                <a:gd name="T11" fmla="*/ 43 h 121"/>
                <a:gd name="T12" fmla="*/ 33 w 73"/>
                <a:gd name="T13" fmla="*/ 0 h 121"/>
                <a:gd name="T14" fmla="*/ 0 w 73"/>
                <a:gd name="T15" fmla="*/ 33 h 121"/>
                <a:gd name="T16" fmla="*/ 5 w 73"/>
                <a:gd name="T17" fmla="*/ 59 h 121"/>
                <a:gd name="T18" fmla="*/ 31 w 73"/>
                <a:gd name="T19" fmla="*/ 66 h 121"/>
                <a:gd name="T20" fmla="*/ 16 w 73"/>
                <a:gd name="T21" fmla="*/ 9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21">
                  <a:moveTo>
                    <a:pt x="16" y="93"/>
                  </a:moveTo>
                  <a:lnTo>
                    <a:pt x="19" y="121"/>
                  </a:lnTo>
                  <a:lnTo>
                    <a:pt x="61" y="112"/>
                  </a:lnTo>
                  <a:lnTo>
                    <a:pt x="73" y="95"/>
                  </a:lnTo>
                  <a:lnTo>
                    <a:pt x="54" y="69"/>
                  </a:lnTo>
                  <a:lnTo>
                    <a:pt x="35" y="43"/>
                  </a:lnTo>
                  <a:lnTo>
                    <a:pt x="33" y="0"/>
                  </a:lnTo>
                  <a:lnTo>
                    <a:pt x="0" y="33"/>
                  </a:lnTo>
                  <a:lnTo>
                    <a:pt x="5" y="59"/>
                  </a:lnTo>
                  <a:lnTo>
                    <a:pt x="31" y="66"/>
                  </a:lnTo>
                  <a:lnTo>
                    <a:pt x="16"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Freeform 28"/>
            <p:cNvSpPr>
              <a:spLocks/>
            </p:cNvSpPr>
            <p:nvPr/>
          </p:nvSpPr>
          <p:spPr bwMode="auto">
            <a:xfrm>
              <a:off x="3340101" y="2098675"/>
              <a:ext cx="877888" cy="673100"/>
            </a:xfrm>
            <a:custGeom>
              <a:avLst/>
              <a:gdLst>
                <a:gd name="T0" fmla="*/ 553 w 553"/>
                <a:gd name="T1" fmla="*/ 40 h 424"/>
                <a:gd name="T2" fmla="*/ 466 w 553"/>
                <a:gd name="T3" fmla="*/ 21 h 424"/>
                <a:gd name="T4" fmla="*/ 464 w 553"/>
                <a:gd name="T5" fmla="*/ 19 h 424"/>
                <a:gd name="T6" fmla="*/ 312 w 553"/>
                <a:gd name="T7" fmla="*/ 0 h 424"/>
                <a:gd name="T8" fmla="*/ 184 w 553"/>
                <a:gd name="T9" fmla="*/ 21 h 424"/>
                <a:gd name="T10" fmla="*/ 52 w 553"/>
                <a:gd name="T11" fmla="*/ 64 h 424"/>
                <a:gd name="T12" fmla="*/ 0 w 553"/>
                <a:gd name="T13" fmla="*/ 106 h 424"/>
                <a:gd name="T14" fmla="*/ 16 w 553"/>
                <a:gd name="T15" fmla="*/ 147 h 424"/>
                <a:gd name="T16" fmla="*/ 64 w 553"/>
                <a:gd name="T17" fmla="*/ 149 h 424"/>
                <a:gd name="T18" fmla="*/ 142 w 553"/>
                <a:gd name="T19" fmla="*/ 189 h 424"/>
                <a:gd name="T20" fmla="*/ 201 w 553"/>
                <a:gd name="T21" fmla="*/ 261 h 424"/>
                <a:gd name="T22" fmla="*/ 172 w 553"/>
                <a:gd name="T23" fmla="*/ 315 h 424"/>
                <a:gd name="T24" fmla="*/ 220 w 553"/>
                <a:gd name="T25" fmla="*/ 405 h 424"/>
                <a:gd name="T26" fmla="*/ 272 w 553"/>
                <a:gd name="T27" fmla="*/ 424 h 424"/>
                <a:gd name="T28" fmla="*/ 295 w 553"/>
                <a:gd name="T29" fmla="*/ 351 h 424"/>
                <a:gd name="T30" fmla="*/ 383 w 553"/>
                <a:gd name="T31" fmla="*/ 303 h 424"/>
                <a:gd name="T32" fmla="*/ 459 w 553"/>
                <a:gd name="T33" fmla="*/ 265 h 424"/>
                <a:gd name="T34" fmla="*/ 490 w 553"/>
                <a:gd name="T35" fmla="*/ 154 h 424"/>
                <a:gd name="T36" fmla="*/ 553 w 553"/>
                <a:gd name="T37" fmla="*/ 4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3" h="424">
                  <a:moveTo>
                    <a:pt x="553" y="40"/>
                  </a:moveTo>
                  <a:lnTo>
                    <a:pt x="466" y="21"/>
                  </a:lnTo>
                  <a:lnTo>
                    <a:pt x="464" y="19"/>
                  </a:lnTo>
                  <a:lnTo>
                    <a:pt x="312" y="0"/>
                  </a:lnTo>
                  <a:lnTo>
                    <a:pt x="184" y="21"/>
                  </a:lnTo>
                  <a:lnTo>
                    <a:pt x="52" y="64"/>
                  </a:lnTo>
                  <a:lnTo>
                    <a:pt x="0" y="106"/>
                  </a:lnTo>
                  <a:lnTo>
                    <a:pt x="16" y="147"/>
                  </a:lnTo>
                  <a:lnTo>
                    <a:pt x="64" y="149"/>
                  </a:lnTo>
                  <a:lnTo>
                    <a:pt x="142" y="189"/>
                  </a:lnTo>
                  <a:lnTo>
                    <a:pt x="201" y="261"/>
                  </a:lnTo>
                  <a:lnTo>
                    <a:pt x="172" y="315"/>
                  </a:lnTo>
                  <a:lnTo>
                    <a:pt x="220" y="405"/>
                  </a:lnTo>
                  <a:lnTo>
                    <a:pt x="272" y="424"/>
                  </a:lnTo>
                  <a:lnTo>
                    <a:pt x="295" y="351"/>
                  </a:lnTo>
                  <a:lnTo>
                    <a:pt x="383" y="303"/>
                  </a:lnTo>
                  <a:lnTo>
                    <a:pt x="459" y="265"/>
                  </a:lnTo>
                  <a:lnTo>
                    <a:pt x="490" y="154"/>
                  </a:lnTo>
                  <a:lnTo>
                    <a:pt x="55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8" name="Freeform 29"/>
            <p:cNvSpPr>
              <a:spLocks/>
            </p:cNvSpPr>
            <p:nvPr/>
          </p:nvSpPr>
          <p:spPr bwMode="auto">
            <a:xfrm>
              <a:off x="2955926" y="2109788"/>
              <a:ext cx="544513" cy="225425"/>
            </a:xfrm>
            <a:custGeom>
              <a:avLst/>
              <a:gdLst>
                <a:gd name="T0" fmla="*/ 121 w 343"/>
                <a:gd name="T1" fmla="*/ 88 h 142"/>
                <a:gd name="T2" fmla="*/ 74 w 343"/>
                <a:gd name="T3" fmla="*/ 142 h 142"/>
                <a:gd name="T4" fmla="*/ 175 w 343"/>
                <a:gd name="T5" fmla="*/ 135 h 142"/>
                <a:gd name="T6" fmla="*/ 216 w 343"/>
                <a:gd name="T7" fmla="*/ 73 h 142"/>
                <a:gd name="T8" fmla="*/ 284 w 343"/>
                <a:gd name="T9" fmla="*/ 50 h 142"/>
                <a:gd name="T10" fmla="*/ 343 w 343"/>
                <a:gd name="T11" fmla="*/ 16 h 142"/>
                <a:gd name="T12" fmla="*/ 263 w 343"/>
                <a:gd name="T13" fmla="*/ 7 h 142"/>
                <a:gd name="T14" fmla="*/ 263 w 343"/>
                <a:gd name="T15" fmla="*/ 7 h 142"/>
                <a:gd name="T16" fmla="*/ 180 w 343"/>
                <a:gd name="T17" fmla="*/ 0 h 142"/>
                <a:gd name="T18" fmla="*/ 69 w 343"/>
                <a:gd name="T19" fmla="*/ 24 h 142"/>
                <a:gd name="T20" fmla="*/ 0 w 343"/>
                <a:gd name="T21" fmla="*/ 69 h 142"/>
                <a:gd name="T22" fmla="*/ 64 w 343"/>
                <a:gd name="T23" fmla="*/ 104 h 142"/>
                <a:gd name="T24" fmla="*/ 121 w 343"/>
                <a:gd name="T25" fmla="*/ 8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142">
                  <a:moveTo>
                    <a:pt x="121" y="88"/>
                  </a:moveTo>
                  <a:lnTo>
                    <a:pt x="74" y="142"/>
                  </a:lnTo>
                  <a:lnTo>
                    <a:pt x="175" y="135"/>
                  </a:lnTo>
                  <a:lnTo>
                    <a:pt x="216" y="73"/>
                  </a:lnTo>
                  <a:lnTo>
                    <a:pt x="284" y="50"/>
                  </a:lnTo>
                  <a:lnTo>
                    <a:pt x="343" y="16"/>
                  </a:lnTo>
                  <a:lnTo>
                    <a:pt x="263" y="7"/>
                  </a:lnTo>
                  <a:lnTo>
                    <a:pt x="263" y="7"/>
                  </a:lnTo>
                  <a:lnTo>
                    <a:pt x="180" y="0"/>
                  </a:lnTo>
                  <a:lnTo>
                    <a:pt x="69" y="24"/>
                  </a:lnTo>
                  <a:lnTo>
                    <a:pt x="0" y="69"/>
                  </a:lnTo>
                  <a:lnTo>
                    <a:pt x="64" y="104"/>
                  </a:lnTo>
                  <a:lnTo>
                    <a:pt x="1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 name="Freeform 30"/>
            <p:cNvSpPr>
              <a:spLocks/>
            </p:cNvSpPr>
            <p:nvPr/>
          </p:nvSpPr>
          <p:spPr bwMode="auto">
            <a:xfrm>
              <a:off x="3057526" y="2422525"/>
              <a:ext cx="447675" cy="307975"/>
            </a:xfrm>
            <a:custGeom>
              <a:avLst/>
              <a:gdLst>
                <a:gd name="T0" fmla="*/ 185 w 282"/>
                <a:gd name="T1" fmla="*/ 47 h 194"/>
                <a:gd name="T2" fmla="*/ 109 w 282"/>
                <a:gd name="T3" fmla="*/ 0 h 194"/>
                <a:gd name="T4" fmla="*/ 43 w 282"/>
                <a:gd name="T5" fmla="*/ 0 h 194"/>
                <a:gd name="T6" fmla="*/ 0 w 282"/>
                <a:gd name="T7" fmla="*/ 21 h 194"/>
                <a:gd name="T8" fmla="*/ 26 w 282"/>
                <a:gd name="T9" fmla="*/ 66 h 194"/>
                <a:gd name="T10" fmla="*/ 109 w 282"/>
                <a:gd name="T11" fmla="*/ 57 h 194"/>
                <a:gd name="T12" fmla="*/ 175 w 282"/>
                <a:gd name="T13" fmla="*/ 111 h 194"/>
                <a:gd name="T14" fmla="*/ 118 w 282"/>
                <a:gd name="T15" fmla="*/ 147 h 194"/>
                <a:gd name="T16" fmla="*/ 220 w 282"/>
                <a:gd name="T17" fmla="*/ 194 h 194"/>
                <a:gd name="T18" fmla="*/ 237 w 282"/>
                <a:gd name="T19" fmla="*/ 147 h 194"/>
                <a:gd name="T20" fmla="*/ 230 w 282"/>
                <a:gd name="T21" fmla="*/ 123 h 194"/>
                <a:gd name="T22" fmla="*/ 282 w 282"/>
                <a:gd name="T23" fmla="*/ 123 h 194"/>
                <a:gd name="T24" fmla="*/ 185 w 282"/>
                <a:gd name="T25" fmla="*/ 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94">
                  <a:moveTo>
                    <a:pt x="185" y="47"/>
                  </a:moveTo>
                  <a:lnTo>
                    <a:pt x="109" y="0"/>
                  </a:lnTo>
                  <a:lnTo>
                    <a:pt x="43" y="0"/>
                  </a:lnTo>
                  <a:lnTo>
                    <a:pt x="0" y="21"/>
                  </a:lnTo>
                  <a:lnTo>
                    <a:pt x="26" y="66"/>
                  </a:lnTo>
                  <a:lnTo>
                    <a:pt x="109" y="57"/>
                  </a:lnTo>
                  <a:lnTo>
                    <a:pt x="175" y="111"/>
                  </a:lnTo>
                  <a:lnTo>
                    <a:pt x="118" y="147"/>
                  </a:lnTo>
                  <a:lnTo>
                    <a:pt x="220" y="194"/>
                  </a:lnTo>
                  <a:lnTo>
                    <a:pt x="237" y="147"/>
                  </a:lnTo>
                  <a:lnTo>
                    <a:pt x="230" y="123"/>
                  </a:lnTo>
                  <a:lnTo>
                    <a:pt x="282" y="123"/>
                  </a:lnTo>
                  <a:lnTo>
                    <a:pt x="18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0" name="Freeform 31"/>
            <p:cNvSpPr>
              <a:spLocks/>
            </p:cNvSpPr>
            <p:nvPr/>
          </p:nvSpPr>
          <p:spPr bwMode="auto">
            <a:xfrm>
              <a:off x="2681288" y="3355975"/>
              <a:ext cx="90488" cy="104775"/>
            </a:xfrm>
            <a:custGeom>
              <a:avLst/>
              <a:gdLst>
                <a:gd name="T0" fmla="*/ 22 w 57"/>
                <a:gd name="T1" fmla="*/ 42 h 66"/>
                <a:gd name="T2" fmla="*/ 57 w 57"/>
                <a:gd name="T3" fmla="*/ 66 h 66"/>
                <a:gd name="T4" fmla="*/ 0 w 57"/>
                <a:gd name="T5" fmla="*/ 0 h 66"/>
                <a:gd name="T6" fmla="*/ 22 w 57"/>
                <a:gd name="T7" fmla="*/ 42 h 66"/>
              </a:gdLst>
              <a:ahLst/>
              <a:cxnLst>
                <a:cxn ang="0">
                  <a:pos x="T0" y="T1"/>
                </a:cxn>
                <a:cxn ang="0">
                  <a:pos x="T2" y="T3"/>
                </a:cxn>
                <a:cxn ang="0">
                  <a:pos x="T4" y="T5"/>
                </a:cxn>
                <a:cxn ang="0">
                  <a:pos x="T6" y="T7"/>
                </a:cxn>
              </a:cxnLst>
              <a:rect l="0" t="0" r="r" b="b"/>
              <a:pathLst>
                <a:path w="57" h="66">
                  <a:moveTo>
                    <a:pt x="22" y="42"/>
                  </a:moveTo>
                  <a:lnTo>
                    <a:pt x="57" y="66"/>
                  </a:lnTo>
                  <a:lnTo>
                    <a:pt x="0" y="0"/>
                  </a:lnTo>
                  <a:lnTo>
                    <a:pt x="2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 name="Freeform 32"/>
            <p:cNvSpPr>
              <a:spLocks noEditPoints="1"/>
            </p:cNvSpPr>
            <p:nvPr/>
          </p:nvSpPr>
          <p:spPr bwMode="auto">
            <a:xfrm>
              <a:off x="1903413" y="2493963"/>
              <a:ext cx="1673225" cy="1200150"/>
            </a:xfrm>
            <a:custGeom>
              <a:avLst/>
              <a:gdLst>
                <a:gd name="T0" fmla="*/ 926 w 1054"/>
                <a:gd name="T1" fmla="*/ 197 h 756"/>
                <a:gd name="T2" fmla="*/ 848 w 1054"/>
                <a:gd name="T3" fmla="*/ 130 h 756"/>
                <a:gd name="T4" fmla="*/ 826 w 1054"/>
                <a:gd name="T5" fmla="*/ 294 h 756"/>
                <a:gd name="T6" fmla="*/ 682 w 1054"/>
                <a:gd name="T7" fmla="*/ 187 h 756"/>
                <a:gd name="T8" fmla="*/ 815 w 1054"/>
                <a:gd name="T9" fmla="*/ 54 h 756"/>
                <a:gd name="T10" fmla="*/ 675 w 1054"/>
                <a:gd name="T11" fmla="*/ 4 h 756"/>
                <a:gd name="T12" fmla="*/ 471 w 1054"/>
                <a:gd name="T13" fmla="*/ 42 h 756"/>
                <a:gd name="T14" fmla="*/ 471 w 1054"/>
                <a:gd name="T15" fmla="*/ 42 h 756"/>
                <a:gd name="T16" fmla="*/ 467 w 1054"/>
                <a:gd name="T17" fmla="*/ 42 h 756"/>
                <a:gd name="T18" fmla="*/ 351 w 1054"/>
                <a:gd name="T19" fmla="*/ 12 h 756"/>
                <a:gd name="T20" fmla="*/ 247 w 1054"/>
                <a:gd name="T21" fmla="*/ 31 h 756"/>
                <a:gd name="T22" fmla="*/ 3 w 1054"/>
                <a:gd name="T23" fmla="*/ 45 h 756"/>
                <a:gd name="T24" fmla="*/ 0 w 1054"/>
                <a:gd name="T25" fmla="*/ 102 h 756"/>
                <a:gd name="T26" fmla="*/ 31 w 1054"/>
                <a:gd name="T27" fmla="*/ 125 h 756"/>
                <a:gd name="T28" fmla="*/ 83 w 1054"/>
                <a:gd name="T29" fmla="*/ 194 h 756"/>
                <a:gd name="T30" fmla="*/ 147 w 1054"/>
                <a:gd name="T31" fmla="*/ 180 h 756"/>
                <a:gd name="T32" fmla="*/ 341 w 1054"/>
                <a:gd name="T33" fmla="*/ 265 h 756"/>
                <a:gd name="T34" fmla="*/ 408 w 1054"/>
                <a:gd name="T35" fmla="*/ 410 h 756"/>
                <a:gd name="T36" fmla="*/ 476 w 1054"/>
                <a:gd name="T37" fmla="*/ 512 h 756"/>
                <a:gd name="T38" fmla="*/ 495 w 1054"/>
                <a:gd name="T39" fmla="*/ 514 h 756"/>
                <a:gd name="T40" fmla="*/ 533 w 1054"/>
                <a:gd name="T41" fmla="*/ 557 h 756"/>
                <a:gd name="T42" fmla="*/ 595 w 1054"/>
                <a:gd name="T43" fmla="*/ 649 h 756"/>
                <a:gd name="T44" fmla="*/ 715 w 1054"/>
                <a:gd name="T45" fmla="*/ 685 h 756"/>
                <a:gd name="T46" fmla="*/ 786 w 1054"/>
                <a:gd name="T47" fmla="*/ 754 h 756"/>
                <a:gd name="T48" fmla="*/ 791 w 1054"/>
                <a:gd name="T49" fmla="*/ 735 h 756"/>
                <a:gd name="T50" fmla="*/ 753 w 1054"/>
                <a:gd name="T51" fmla="*/ 657 h 756"/>
                <a:gd name="T52" fmla="*/ 718 w 1054"/>
                <a:gd name="T53" fmla="*/ 635 h 756"/>
                <a:gd name="T54" fmla="*/ 654 w 1054"/>
                <a:gd name="T55" fmla="*/ 626 h 756"/>
                <a:gd name="T56" fmla="*/ 696 w 1054"/>
                <a:gd name="T57" fmla="*/ 540 h 756"/>
                <a:gd name="T58" fmla="*/ 793 w 1054"/>
                <a:gd name="T59" fmla="*/ 536 h 756"/>
                <a:gd name="T60" fmla="*/ 819 w 1054"/>
                <a:gd name="T61" fmla="*/ 519 h 756"/>
                <a:gd name="T62" fmla="*/ 879 w 1054"/>
                <a:gd name="T63" fmla="*/ 422 h 756"/>
                <a:gd name="T64" fmla="*/ 976 w 1054"/>
                <a:gd name="T65" fmla="*/ 306 h 756"/>
                <a:gd name="T66" fmla="*/ 976 w 1054"/>
                <a:gd name="T67" fmla="*/ 168 h 756"/>
                <a:gd name="T68" fmla="*/ 782 w 1054"/>
                <a:gd name="T69" fmla="*/ 367 h 756"/>
                <a:gd name="T70" fmla="*/ 753 w 1054"/>
                <a:gd name="T71" fmla="*/ 348 h 756"/>
                <a:gd name="T72" fmla="*/ 737 w 1054"/>
                <a:gd name="T73" fmla="*/ 329 h 756"/>
                <a:gd name="T74" fmla="*/ 791 w 1054"/>
                <a:gd name="T75" fmla="*/ 40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4" h="756">
                  <a:moveTo>
                    <a:pt x="976" y="168"/>
                  </a:moveTo>
                  <a:lnTo>
                    <a:pt x="926" y="197"/>
                  </a:lnTo>
                  <a:lnTo>
                    <a:pt x="924" y="154"/>
                  </a:lnTo>
                  <a:lnTo>
                    <a:pt x="848" y="130"/>
                  </a:lnTo>
                  <a:lnTo>
                    <a:pt x="831" y="249"/>
                  </a:lnTo>
                  <a:lnTo>
                    <a:pt x="826" y="294"/>
                  </a:lnTo>
                  <a:lnTo>
                    <a:pt x="798" y="239"/>
                  </a:lnTo>
                  <a:lnTo>
                    <a:pt x="682" y="187"/>
                  </a:lnTo>
                  <a:lnTo>
                    <a:pt x="744" y="97"/>
                  </a:lnTo>
                  <a:lnTo>
                    <a:pt x="815" y="54"/>
                  </a:lnTo>
                  <a:lnTo>
                    <a:pt x="725" y="40"/>
                  </a:lnTo>
                  <a:lnTo>
                    <a:pt x="675" y="4"/>
                  </a:lnTo>
                  <a:lnTo>
                    <a:pt x="597" y="64"/>
                  </a:lnTo>
                  <a:lnTo>
                    <a:pt x="471" y="42"/>
                  </a:lnTo>
                  <a:lnTo>
                    <a:pt x="471" y="42"/>
                  </a:lnTo>
                  <a:lnTo>
                    <a:pt x="471" y="42"/>
                  </a:lnTo>
                  <a:lnTo>
                    <a:pt x="471" y="42"/>
                  </a:lnTo>
                  <a:lnTo>
                    <a:pt x="467" y="42"/>
                  </a:lnTo>
                  <a:lnTo>
                    <a:pt x="422" y="31"/>
                  </a:lnTo>
                  <a:lnTo>
                    <a:pt x="351" y="12"/>
                  </a:lnTo>
                  <a:lnTo>
                    <a:pt x="247" y="31"/>
                  </a:lnTo>
                  <a:lnTo>
                    <a:pt x="247" y="31"/>
                  </a:lnTo>
                  <a:lnTo>
                    <a:pt x="93" y="0"/>
                  </a:lnTo>
                  <a:lnTo>
                    <a:pt x="3" y="45"/>
                  </a:lnTo>
                  <a:lnTo>
                    <a:pt x="26" y="66"/>
                  </a:lnTo>
                  <a:lnTo>
                    <a:pt x="0" y="102"/>
                  </a:lnTo>
                  <a:lnTo>
                    <a:pt x="69" y="111"/>
                  </a:lnTo>
                  <a:lnTo>
                    <a:pt x="31" y="125"/>
                  </a:lnTo>
                  <a:lnTo>
                    <a:pt x="5" y="163"/>
                  </a:lnTo>
                  <a:lnTo>
                    <a:pt x="83" y="194"/>
                  </a:lnTo>
                  <a:lnTo>
                    <a:pt x="41" y="251"/>
                  </a:lnTo>
                  <a:lnTo>
                    <a:pt x="147" y="180"/>
                  </a:lnTo>
                  <a:lnTo>
                    <a:pt x="244" y="170"/>
                  </a:lnTo>
                  <a:lnTo>
                    <a:pt x="341" y="265"/>
                  </a:lnTo>
                  <a:lnTo>
                    <a:pt x="400" y="332"/>
                  </a:lnTo>
                  <a:lnTo>
                    <a:pt x="408" y="410"/>
                  </a:lnTo>
                  <a:lnTo>
                    <a:pt x="419" y="457"/>
                  </a:lnTo>
                  <a:lnTo>
                    <a:pt x="476" y="512"/>
                  </a:lnTo>
                  <a:lnTo>
                    <a:pt x="490" y="543"/>
                  </a:lnTo>
                  <a:lnTo>
                    <a:pt x="495" y="514"/>
                  </a:lnTo>
                  <a:lnTo>
                    <a:pt x="495" y="514"/>
                  </a:lnTo>
                  <a:lnTo>
                    <a:pt x="533" y="557"/>
                  </a:lnTo>
                  <a:lnTo>
                    <a:pt x="590" y="621"/>
                  </a:lnTo>
                  <a:lnTo>
                    <a:pt x="595" y="649"/>
                  </a:lnTo>
                  <a:lnTo>
                    <a:pt x="668" y="680"/>
                  </a:lnTo>
                  <a:lnTo>
                    <a:pt x="715" y="685"/>
                  </a:lnTo>
                  <a:lnTo>
                    <a:pt x="760" y="709"/>
                  </a:lnTo>
                  <a:lnTo>
                    <a:pt x="786" y="754"/>
                  </a:lnTo>
                  <a:lnTo>
                    <a:pt x="855" y="756"/>
                  </a:lnTo>
                  <a:lnTo>
                    <a:pt x="791" y="735"/>
                  </a:lnTo>
                  <a:lnTo>
                    <a:pt x="793" y="685"/>
                  </a:lnTo>
                  <a:lnTo>
                    <a:pt x="753" y="657"/>
                  </a:lnTo>
                  <a:lnTo>
                    <a:pt x="758" y="623"/>
                  </a:lnTo>
                  <a:lnTo>
                    <a:pt x="718" y="635"/>
                  </a:lnTo>
                  <a:lnTo>
                    <a:pt x="696" y="657"/>
                  </a:lnTo>
                  <a:lnTo>
                    <a:pt x="654" y="626"/>
                  </a:lnTo>
                  <a:lnTo>
                    <a:pt x="663" y="578"/>
                  </a:lnTo>
                  <a:lnTo>
                    <a:pt x="696" y="540"/>
                  </a:lnTo>
                  <a:lnTo>
                    <a:pt x="748" y="540"/>
                  </a:lnTo>
                  <a:lnTo>
                    <a:pt x="793" y="536"/>
                  </a:lnTo>
                  <a:lnTo>
                    <a:pt x="819" y="588"/>
                  </a:lnTo>
                  <a:lnTo>
                    <a:pt x="819" y="519"/>
                  </a:lnTo>
                  <a:lnTo>
                    <a:pt x="860" y="476"/>
                  </a:lnTo>
                  <a:lnTo>
                    <a:pt x="879" y="422"/>
                  </a:lnTo>
                  <a:lnTo>
                    <a:pt x="961" y="367"/>
                  </a:lnTo>
                  <a:lnTo>
                    <a:pt x="976" y="306"/>
                  </a:lnTo>
                  <a:lnTo>
                    <a:pt x="1054" y="284"/>
                  </a:lnTo>
                  <a:lnTo>
                    <a:pt x="976" y="168"/>
                  </a:lnTo>
                  <a:close/>
                  <a:moveTo>
                    <a:pt x="791" y="408"/>
                  </a:moveTo>
                  <a:lnTo>
                    <a:pt x="782" y="367"/>
                  </a:lnTo>
                  <a:lnTo>
                    <a:pt x="744" y="405"/>
                  </a:lnTo>
                  <a:lnTo>
                    <a:pt x="753" y="348"/>
                  </a:lnTo>
                  <a:lnTo>
                    <a:pt x="713" y="346"/>
                  </a:lnTo>
                  <a:lnTo>
                    <a:pt x="737" y="329"/>
                  </a:lnTo>
                  <a:lnTo>
                    <a:pt x="860" y="379"/>
                  </a:lnTo>
                  <a:lnTo>
                    <a:pt x="791"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2" name="Freeform 33"/>
            <p:cNvSpPr>
              <a:spLocks/>
            </p:cNvSpPr>
            <p:nvPr/>
          </p:nvSpPr>
          <p:spPr bwMode="auto">
            <a:xfrm>
              <a:off x="3189288" y="3627438"/>
              <a:ext cx="720725" cy="1128713"/>
            </a:xfrm>
            <a:custGeom>
              <a:avLst/>
              <a:gdLst>
                <a:gd name="T0" fmla="*/ 407 w 454"/>
                <a:gd name="T1" fmla="*/ 149 h 711"/>
                <a:gd name="T2" fmla="*/ 301 w 454"/>
                <a:gd name="T3" fmla="*/ 125 h 711"/>
                <a:gd name="T4" fmla="*/ 291 w 454"/>
                <a:gd name="T5" fmla="*/ 80 h 711"/>
                <a:gd name="T6" fmla="*/ 213 w 454"/>
                <a:gd name="T7" fmla="*/ 35 h 711"/>
                <a:gd name="T8" fmla="*/ 102 w 454"/>
                <a:gd name="T9" fmla="*/ 0 h 711"/>
                <a:gd name="T10" fmla="*/ 45 w 454"/>
                <a:gd name="T11" fmla="*/ 42 h 711"/>
                <a:gd name="T12" fmla="*/ 40 w 454"/>
                <a:gd name="T13" fmla="*/ 97 h 711"/>
                <a:gd name="T14" fmla="*/ 0 w 454"/>
                <a:gd name="T15" fmla="*/ 156 h 711"/>
                <a:gd name="T16" fmla="*/ 28 w 454"/>
                <a:gd name="T17" fmla="*/ 215 h 711"/>
                <a:gd name="T18" fmla="*/ 66 w 454"/>
                <a:gd name="T19" fmla="*/ 270 h 711"/>
                <a:gd name="T20" fmla="*/ 111 w 454"/>
                <a:gd name="T21" fmla="*/ 296 h 711"/>
                <a:gd name="T22" fmla="*/ 78 w 454"/>
                <a:gd name="T23" fmla="*/ 493 h 711"/>
                <a:gd name="T24" fmla="*/ 66 w 454"/>
                <a:gd name="T25" fmla="*/ 647 h 711"/>
                <a:gd name="T26" fmla="*/ 118 w 454"/>
                <a:gd name="T27" fmla="*/ 711 h 711"/>
                <a:gd name="T28" fmla="*/ 161 w 454"/>
                <a:gd name="T29" fmla="*/ 702 h 711"/>
                <a:gd name="T30" fmla="*/ 121 w 454"/>
                <a:gd name="T31" fmla="*/ 654 h 711"/>
                <a:gd name="T32" fmla="*/ 161 w 454"/>
                <a:gd name="T33" fmla="*/ 547 h 711"/>
                <a:gd name="T34" fmla="*/ 237 w 454"/>
                <a:gd name="T35" fmla="*/ 490 h 711"/>
                <a:gd name="T36" fmla="*/ 218 w 454"/>
                <a:gd name="T37" fmla="*/ 460 h 711"/>
                <a:gd name="T38" fmla="*/ 218 w 454"/>
                <a:gd name="T39" fmla="*/ 460 h 711"/>
                <a:gd name="T40" fmla="*/ 260 w 454"/>
                <a:gd name="T41" fmla="*/ 464 h 711"/>
                <a:gd name="T42" fmla="*/ 319 w 454"/>
                <a:gd name="T43" fmla="*/ 400 h 711"/>
                <a:gd name="T44" fmla="*/ 343 w 454"/>
                <a:gd name="T45" fmla="*/ 343 h 711"/>
                <a:gd name="T46" fmla="*/ 393 w 454"/>
                <a:gd name="T47" fmla="*/ 334 h 711"/>
                <a:gd name="T48" fmla="*/ 419 w 454"/>
                <a:gd name="T49" fmla="*/ 239 h 711"/>
                <a:gd name="T50" fmla="*/ 454 w 454"/>
                <a:gd name="T51" fmla="*/ 187 h 711"/>
                <a:gd name="T52" fmla="*/ 407 w 454"/>
                <a:gd name="T53" fmla="*/ 1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11">
                  <a:moveTo>
                    <a:pt x="407" y="149"/>
                  </a:moveTo>
                  <a:lnTo>
                    <a:pt x="301" y="125"/>
                  </a:lnTo>
                  <a:lnTo>
                    <a:pt x="291" y="80"/>
                  </a:lnTo>
                  <a:lnTo>
                    <a:pt x="213" y="35"/>
                  </a:lnTo>
                  <a:lnTo>
                    <a:pt x="102" y="0"/>
                  </a:lnTo>
                  <a:lnTo>
                    <a:pt x="45" y="42"/>
                  </a:lnTo>
                  <a:lnTo>
                    <a:pt x="40" y="97"/>
                  </a:lnTo>
                  <a:lnTo>
                    <a:pt x="0" y="156"/>
                  </a:lnTo>
                  <a:lnTo>
                    <a:pt x="28" y="215"/>
                  </a:lnTo>
                  <a:lnTo>
                    <a:pt x="66" y="270"/>
                  </a:lnTo>
                  <a:lnTo>
                    <a:pt x="111" y="296"/>
                  </a:lnTo>
                  <a:lnTo>
                    <a:pt x="78" y="493"/>
                  </a:lnTo>
                  <a:lnTo>
                    <a:pt x="66" y="647"/>
                  </a:lnTo>
                  <a:lnTo>
                    <a:pt x="118" y="711"/>
                  </a:lnTo>
                  <a:lnTo>
                    <a:pt x="161" y="702"/>
                  </a:lnTo>
                  <a:lnTo>
                    <a:pt x="121" y="654"/>
                  </a:lnTo>
                  <a:lnTo>
                    <a:pt x="161" y="547"/>
                  </a:lnTo>
                  <a:lnTo>
                    <a:pt x="237" y="490"/>
                  </a:lnTo>
                  <a:lnTo>
                    <a:pt x="218" y="460"/>
                  </a:lnTo>
                  <a:lnTo>
                    <a:pt x="218" y="460"/>
                  </a:lnTo>
                  <a:lnTo>
                    <a:pt x="260" y="464"/>
                  </a:lnTo>
                  <a:lnTo>
                    <a:pt x="319" y="400"/>
                  </a:lnTo>
                  <a:lnTo>
                    <a:pt x="343" y="343"/>
                  </a:lnTo>
                  <a:lnTo>
                    <a:pt x="393" y="334"/>
                  </a:lnTo>
                  <a:lnTo>
                    <a:pt x="419" y="239"/>
                  </a:lnTo>
                  <a:lnTo>
                    <a:pt x="454" y="187"/>
                  </a:lnTo>
                  <a:lnTo>
                    <a:pt x="407"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3" name="Freeform 34"/>
            <p:cNvSpPr>
              <a:spLocks/>
            </p:cNvSpPr>
            <p:nvPr/>
          </p:nvSpPr>
          <p:spPr bwMode="auto">
            <a:xfrm>
              <a:off x="3148013" y="3452813"/>
              <a:ext cx="161925" cy="57150"/>
            </a:xfrm>
            <a:custGeom>
              <a:avLst/>
              <a:gdLst>
                <a:gd name="T0" fmla="*/ 0 w 102"/>
                <a:gd name="T1" fmla="*/ 12 h 36"/>
                <a:gd name="T2" fmla="*/ 102 w 102"/>
                <a:gd name="T3" fmla="*/ 36 h 36"/>
                <a:gd name="T4" fmla="*/ 31 w 102"/>
                <a:gd name="T5" fmla="*/ 0 h 36"/>
                <a:gd name="T6" fmla="*/ 0 w 102"/>
                <a:gd name="T7" fmla="*/ 12 h 36"/>
              </a:gdLst>
              <a:ahLst/>
              <a:cxnLst>
                <a:cxn ang="0">
                  <a:pos x="T0" y="T1"/>
                </a:cxn>
                <a:cxn ang="0">
                  <a:pos x="T2" y="T3"/>
                </a:cxn>
                <a:cxn ang="0">
                  <a:pos x="T4" y="T5"/>
                </a:cxn>
                <a:cxn ang="0">
                  <a:pos x="T6" y="T7"/>
                </a:cxn>
              </a:cxnLst>
              <a:rect l="0" t="0" r="r" b="b"/>
              <a:pathLst>
                <a:path w="102" h="36">
                  <a:moveTo>
                    <a:pt x="0" y="12"/>
                  </a:moveTo>
                  <a:lnTo>
                    <a:pt x="102" y="36"/>
                  </a:lnTo>
                  <a:lnTo>
                    <a:pt x="31"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4" name="Freeform 35"/>
            <p:cNvSpPr>
              <a:spLocks/>
            </p:cNvSpPr>
            <p:nvPr/>
          </p:nvSpPr>
          <p:spPr bwMode="auto">
            <a:xfrm>
              <a:off x="3302001" y="3509963"/>
              <a:ext cx="90488" cy="41275"/>
            </a:xfrm>
            <a:custGeom>
              <a:avLst/>
              <a:gdLst>
                <a:gd name="T0" fmla="*/ 31 w 57"/>
                <a:gd name="T1" fmla="*/ 26 h 26"/>
                <a:gd name="T2" fmla="*/ 57 w 57"/>
                <a:gd name="T3" fmla="*/ 5 h 26"/>
                <a:gd name="T4" fmla="*/ 5 w 57"/>
                <a:gd name="T5" fmla="*/ 0 h 26"/>
                <a:gd name="T6" fmla="*/ 0 w 57"/>
                <a:gd name="T7" fmla="*/ 21 h 26"/>
                <a:gd name="T8" fmla="*/ 31 w 57"/>
                <a:gd name="T9" fmla="*/ 26 h 26"/>
              </a:gdLst>
              <a:ahLst/>
              <a:cxnLst>
                <a:cxn ang="0">
                  <a:pos x="T0" y="T1"/>
                </a:cxn>
                <a:cxn ang="0">
                  <a:pos x="T2" y="T3"/>
                </a:cxn>
                <a:cxn ang="0">
                  <a:pos x="T4" y="T5"/>
                </a:cxn>
                <a:cxn ang="0">
                  <a:pos x="T6" y="T7"/>
                </a:cxn>
                <a:cxn ang="0">
                  <a:pos x="T8" y="T9"/>
                </a:cxn>
              </a:cxnLst>
              <a:rect l="0" t="0" r="r" b="b"/>
              <a:pathLst>
                <a:path w="57" h="26">
                  <a:moveTo>
                    <a:pt x="31" y="26"/>
                  </a:moveTo>
                  <a:lnTo>
                    <a:pt x="57" y="5"/>
                  </a:lnTo>
                  <a:lnTo>
                    <a:pt x="5" y="0"/>
                  </a:lnTo>
                  <a:lnTo>
                    <a:pt x="0" y="21"/>
                  </a:lnTo>
                  <a:lnTo>
                    <a:pt x="3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 name="Freeform 36"/>
            <p:cNvSpPr>
              <a:spLocks/>
            </p:cNvSpPr>
            <p:nvPr/>
          </p:nvSpPr>
          <p:spPr bwMode="auto">
            <a:xfrm>
              <a:off x="3527426" y="2955925"/>
              <a:ext cx="104775" cy="98425"/>
            </a:xfrm>
            <a:custGeom>
              <a:avLst/>
              <a:gdLst>
                <a:gd name="T0" fmla="*/ 66 w 66"/>
                <a:gd name="T1" fmla="*/ 62 h 62"/>
                <a:gd name="T2" fmla="*/ 31 w 66"/>
                <a:gd name="T3" fmla="*/ 0 h 62"/>
                <a:gd name="T4" fmla="*/ 0 w 66"/>
                <a:gd name="T5" fmla="*/ 41 h 62"/>
                <a:gd name="T6" fmla="*/ 66 w 66"/>
                <a:gd name="T7" fmla="*/ 62 h 62"/>
              </a:gdLst>
              <a:ahLst/>
              <a:cxnLst>
                <a:cxn ang="0">
                  <a:pos x="T0" y="T1"/>
                </a:cxn>
                <a:cxn ang="0">
                  <a:pos x="T2" y="T3"/>
                </a:cxn>
                <a:cxn ang="0">
                  <a:pos x="T4" y="T5"/>
                </a:cxn>
                <a:cxn ang="0">
                  <a:pos x="T6" y="T7"/>
                </a:cxn>
              </a:cxnLst>
              <a:rect l="0" t="0" r="r" b="b"/>
              <a:pathLst>
                <a:path w="66" h="62">
                  <a:moveTo>
                    <a:pt x="66" y="62"/>
                  </a:moveTo>
                  <a:lnTo>
                    <a:pt x="31" y="0"/>
                  </a:lnTo>
                  <a:lnTo>
                    <a:pt x="0" y="41"/>
                  </a:lnTo>
                  <a:lnTo>
                    <a:pt x="6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6" name="Freeform 37"/>
            <p:cNvSpPr>
              <a:spLocks/>
            </p:cNvSpPr>
            <p:nvPr/>
          </p:nvSpPr>
          <p:spPr bwMode="auto">
            <a:xfrm>
              <a:off x="2651126" y="2422525"/>
              <a:ext cx="241300" cy="134938"/>
            </a:xfrm>
            <a:custGeom>
              <a:avLst/>
              <a:gdLst>
                <a:gd name="T0" fmla="*/ 41 w 152"/>
                <a:gd name="T1" fmla="*/ 85 h 85"/>
                <a:gd name="T2" fmla="*/ 107 w 152"/>
                <a:gd name="T3" fmla="*/ 68 h 85"/>
                <a:gd name="T4" fmla="*/ 152 w 152"/>
                <a:gd name="T5" fmla="*/ 68 h 85"/>
                <a:gd name="T6" fmla="*/ 109 w 152"/>
                <a:gd name="T7" fmla="*/ 2 h 85"/>
                <a:gd name="T8" fmla="*/ 55 w 152"/>
                <a:gd name="T9" fmla="*/ 19 h 85"/>
                <a:gd name="T10" fmla="*/ 19 w 152"/>
                <a:gd name="T11" fmla="*/ 0 h 85"/>
                <a:gd name="T12" fmla="*/ 0 w 152"/>
                <a:gd name="T13" fmla="*/ 45 h 85"/>
                <a:gd name="T14" fmla="*/ 41 w 152"/>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85">
                  <a:moveTo>
                    <a:pt x="41" y="85"/>
                  </a:moveTo>
                  <a:lnTo>
                    <a:pt x="107" y="68"/>
                  </a:lnTo>
                  <a:lnTo>
                    <a:pt x="152" y="68"/>
                  </a:lnTo>
                  <a:lnTo>
                    <a:pt x="109" y="2"/>
                  </a:lnTo>
                  <a:lnTo>
                    <a:pt x="55" y="19"/>
                  </a:lnTo>
                  <a:lnTo>
                    <a:pt x="19" y="0"/>
                  </a:lnTo>
                  <a:lnTo>
                    <a:pt x="0" y="45"/>
                  </a:lnTo>
                  <a:lnTo>
                    <a:pt x="41"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7" name="Freeform 38"/>
            <p:cNvSpPr>
              <a:spLocks/>
            </p:cNvSpPr>
            <p:nvPr/>
          </p:nvSpPr>
          <p:spPr bwMode="auto">
            <a:xfrm>
              <a:off x="2516188" y="2398713"/>
              <a:ext cx="165100" cy="114300"/>
            </a:xfrm>
            <a:custGeom>
              <a:avLst/>
              <a:gdLst>
                <a:gd name="T0" fmla="*/ 104 w 104"/>
                <a:gd name="T1" fmla="*/ 15 h 72"/>
                <a:gd name="T2" fmla="*/ 69 w 104"/>
                <a:gd name="T3" fmla="*/ 8 h 72"/>
                <a:gd name="T4" fmla="*/ 29 w 104"/>
                <a:gd name="T5" fmla="*/ 0 h 72"/>
                <a:gd name="T6" fmla="*/ 0 w 104"/>
                <a:gd name="T7" fmla="*/ 41 h 72"/>
                <a:gd name="T8" fmla="*/ 36 w 104"/>
                <a:gd name="T9" fmla="*/ 72 h 72"/>
                <a:gd name="T10" fmla="*/ 104 w 104"/>
                <a:gd name="T11" fmla="*/ 15 h 72"/>
              </a:gdLst>
              <a:ahLst/>
              <a:cxnLst>
                <a:cxn ang="0">
                  <a:pos x="T0" y="T1"/>
                </a:cxn>
                <a:cxn ang="0">
                  <a:pos x="T2" y="T3"/>
                </a:cxn>
                <a:cxn ang="0">
                  <a:pos x="T4" y="T5"/>
                </a:cxn>
                <a:cxn ang="0">
                  <a:pos x="T6" y="T7"/>
                </a:cxn>
                <a:cxn ang="0">
                  <a:pos x="T8" y="T9"/>
                </a:cxn>
                <a:cxn ang="0">
                  <a:pos x="T10" y="T11"/>
                </a:cxn>
              </a:cxnLst>
              <a:rect l="0" t="0" r="r" b="b"/>
              <a:pathLst>
                <a:path w="104" h="72">
                  <a:moveTo>
                    <a:pt x="104" y="15"/>
                  </a:moveTo>
                  <a:lnTo>
                    <a:pt x="69" y="8"/>
                  </a:lnTo>
                  <a:lnTo>
                    <a:pt x="29" y="0"/>
                  </a:lnTo>
                  <a:lnTo>
                    <a:pt x="0" y="41"/>
                  </a:lnTo>
                  <a:lnTo>
                    <a:pt x="36" y="72"/>
                  </a:lnTo>
                  <a:lnTo>
                    <a:pt x="10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8" name="Freeform 39"/>
            <p:cNvSpPr>
              <a:spLocks/>
            </p:cNvSpPr>
            <p:nvPr/>
          </p:nvSpPr>
          <p:spPr bwMode="auto">
            <a:xfrm>
              <a:off x="2892426" y="2398713"/>
              <a:ext cx="52388" cy="101600"/>
            </a:xfrm>
            <a:custGeom>
              <a:avLst/>
              <a:gdLst>
                <a:gd name="T0" fmla="*/ 33 w 33"/>
                <a:gd name="T1" fmla="*/ 0 h 64"/>
                <a:gd name="T2" fmla="*/ 0 w 33"/>
                <a:gd name="T3" fmla="*/ 34 h 64"/>
                <a:gd name="T4" fmla="*/ 33 w 33"/>
                <a:gd name="T5" fmla="*/ 64 h 64"/>
                <a:gd name="T6" fmla="*/ 33 w 33"/>
                <a:gd name="T7" fmla="*/ 0 h 64"/>
              </a:gdLst>
              <a:ahLst/>
              <a:cxnLst>
                <a:cxn ang="0">
                  <a:pos x="T0" y="T1"/>
                </a:cxn>
                <a:cxn ang="0">
                  <a:pos x="T2" y="T3"/>
                </a:cxn>
                <a:cxn ang="0">
                  <a:pos x="T4" y="T5"/>
                </a:cxn>
                <a:cxn ang="0">
                  <a:pos x="T6" y="T7"/>
                </a:cxn>
              </a:cxnLst>
              <a:rect l="0" t="0" r="r" b="b"/>
              <a:pathLst>
                <a:path w="33" h="64">
                  <a:moveTo>
                    <a:pt x="33" y="0"/>
                  </a:moveTo>
                  <a:lnTo>
                    <a:pt x="0" y="34"/>
                  </a:lnTo>
                  <a:lnTo>
                    <a:pt x="33" y="64"/>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9" name="Freeform 40"/>
            <p:cNvSpPr>
              <a:spLocks/>
            </p:cNvSpPr>
            <p:nvPr/>
          </p:nvSpPr>
          <p:spPr bwMode="auto">
            <a:xfrm>
              <a:off x="2576513" y="2301875"/>
              <a:ext cx="98425" cy="66675"/>
            </a:xfrm>
            <a:custGeom>
              <a:avLst/>
              <a:gdLst>
                <a:gd name="T0" fmla="*/ 62 w 62"/>
                <a:gd name="T1" fmla="*/ 26 h 42"/>
                <a:gd name="T2" fmla="*/ 55 w 62"/>
                <a:gd name="T3" fmla="*/ 0 h 42"/>
                <a:gd name="T4" fmla="*/ 0 w 62"/>
                <a:gd name="T5" fmla="*/ 21 h 42"/>
                <a:gd name="T6" fmla="*/ 19 w 62"/>
                <a:gd name="T7" fmla="*/ 42 h 42"/>
                <a:gd name="T8" fmla="*/ 62 w 62"/>
                <a:gd name="T9" fmla="*/ 26 h 42"/>
              </a:gdLst>
              <a:ahLst/>
              <a:cxnLst>
                <a:cxn ang="0">
                  <a:pos x="T0" y="T1"/>
                </a:cxn>
                <a:cxn ang="0">
                  <a:pos x="T2" y="T3"/>
                </a:cxn>
                <a:cxn ang="0">
                  <a:pos x="T4" y="T5"/>
                </a:cxn>
                <a:cxn ang="0">
                  <a:pos x="T6" y="T7"/>
                </a:cxn>
                <a:cxn ang="0">
                  <a:pos x="T8" y="T9"/>
                </a:cxn>
              </a:cxnLst>
              <a:rect l="0" t="0" r="r" b="b"/>
              <a:pathLst>
                <a:path w="62" h="42">
                  <a:moveTo>
                    <a:pt x="62" y="26"/>
                  </a:moveTo>
                  <a:lnTo>
                    <a:pt x="55" y="0"/>
                  </a:lnTo>
                  <a:lnTo>
                    <a:pt x="0" y="21"/>
                  </a:lnTo>
                  <a:lnTo>
                    <a:pt x="19" y="42"/>
                  </a:lnTo>
                  <a:lnTo>
                    <a:pt x="6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0" name="Freeform 41"/>
            <p:cNvSpPr>
              <a:spLocks/>
            </p:cNvSpPr>
            <p:nvPr/>
          </p:nvSpPr>
          <p:spPr bwMode="auto">
            <a:xfrm>
              <a:off x="2674938" y="2320925"/>
              <a:ext cx="149225" cy="85725"/>
            </a:xfrm>
            <a:custGeom>
              <a:avLst/>
              <a:gdLst>
                <a:gd name="T0" fmla="*/ 94 w 94"/>
                <a:gd name="T1" fmla="*/ 35 h 54"/>
                <a:gd name="T2" fmla="*/ 66 w 94"/>
                <a:gd name="T3" fmla="*/ 0 h 54"/>
                <a:gd name="T4" fmla="*/ 45 w 94"/>
                <a:gd name="T5" fmla="*/ 19 h 54"/>
                <a:gd name="T6" fmla="*/ 0 w 94"/>
                <a:gd name="T7" fmla="*/ 14 h 54"/>
                <a:gd name="T8" fmla="*/ 21 w 94"/>
                <a:gd name="T9" fmla="*/ 54 h 54"/>
                <a:gd name="T10" fmla="*/ 94 w 94"/>
                <a:gd name="T11" fmla="*/ 35 h 54"/>
              </a:gdLst>
              <a:ahLst/>
              <a:cxnLst>
                <a:cxn ang="0">
                  <a:pos x="T0" y="T1"/>
                </a:cxn>
                <a:cxn ang="0">
                  <a:pos x="T2" y="T3"/>
                </a:cxn>
                <a:cxn ang="0">
                  <a:pos x="T4" y="T5"/>
                </a:cxn>
                <a:cxn ang="0">
                  <a:pos x="T6" y="T7"/>
                </a:cxn>
                <a:cxn ang="0">
                  <a:pos x="T8" y="T9"/>
                </a:cxn>
                <a:cxn ang="0">
                  <a:pos x="T10" y="T11"/>
                </a:cxn>
              </a:cxnLst>
              <a:rect l="0" t="0" r="r" b="b"/>
              <a:pathLst>
                <a:path w="94" h="54">
                  <a:moveTo>
                    <a:pt x="94" y="35"/>
                  </a:moveTo>
                  <a:lnTo>
                    <a:pt x="66" y="0"/>
                  </a:lnTo>
                  <a:lnTo>
                    <a:pt x="45" y="19"/>
                  </a:lnTo>
                  <a:lnTo>
                    <a:pt x="0" y="14"/>
                  </a:lnTo>
                  <a:lnTo>
                    <a:pt x="21" y="54"/>
                  </a:lnTo>
                  <a:lnTo>
                    <a:pt x="9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1" name="Freeform 42"/>
            <p:cNvSpPr>
              <a:spLocks/>
            </p:cNvSpPr>
            <p:nvPr/>
          </p:nvSpPr>
          <p:spPr bwMode="auto">
            <a:xfrm>
              <a:off x="2978151" y="2335213"/>
              <a:ext cx="79375" cy="41275"/>
            </a:xfrm>
            <a:custGeom>
              <a:avLst/>
              <a:gdLst>
                <a:gd name="T0" fmla="*/ 0 w 50"/>
                <a:gd name="T1" fmla="*/ 0 h 26"/>
                <a:gd name="T2" fmla="*/ 41 w 50"/>
                <a:gd name="T3" fmla="*/ 26 h 26"/>
                <a:gd name="T4" fmla="*/ 50 w 50"/>
                <a:gd name="T5" fmla="*/ 0 h 26"/>
                <a:gd name="T6" fmla="*/ 0 w 50"/>
                <a:gd name="T7" fmla="*/ 0 h 26"/>
              </a:gdLst>
              <a:ahLst/>
              <a:cxnLst>
                <a:cxn ang="0">
                  <a:pos x="T0" y="T1"/>
                </a:cxn>
                <a:cxn ang="0">
                  <a:pos x="T2" y="T3"/>
                </a:cxn>
                <a:cxn ang="0">
                  <a:pos x="T4" y="T5"/>
                </a:cxn>
                <a:cxn ang="0">
                  <a:pos x="T6" y="T7"/>
                </a:cxn>
              </a:cxnLst>
              <a:rect l="0" t="0" r="r" b="b"/>
              <a:pathLst>
                <a:path w="50" h="26">
                  <a:moveTo>
                    <a:pt x="0" y="0"/>
                  </a:moveTo>
                  <a:lnTo>
                    <a:pt x="41" y="26"/>
                  </a:lnTo>
                  <a:lnTo>
                    <a:pt x="5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2" name="Freeform 43"/>
            <p:cNvSpPr>
              <a:spLocks/>
            </p:cNvSpPr>
            <p:nvPr/>
          </p:nvSpPr>
          <p:spPr bwMode="auto">
            <a:xfrm>
              <a:off x="3043238" y="2368550"/>
              <a:ext cx="171450" cy="38100"/>
            </a:xfrm>
            <a:custGeom>
              <a:avLst/>
              <a:gdLst>
                <a:gd name="T0" fmla="*/ 108 w 108"/>
                <a:gd name="T1" fmla="*/ 0 h 24"/>
                <a:gd name="T2" fmla="*/ 49 w 108"/>
                <a:gd name="T3" fmla="*/ 3 h 24"/>
                <a:gd name="T4" fmla="*/ 0 w 108"/>
                <a:gd name="T5" fmla="*/ 5 h 24"/>
                <a:gd name="T6" fmla="*/ 61 w 108"/>
                <a:gd name="T7" fmla="*/ 24 h 24"/>
                <a:gd name="T8" fmla="*/ 108 w 108"/>
                <a:gd name="T9" fmla="*/ 0 h 24"/>
              </a:gdLst>
              <a:ahLst/>
              <a:cxnLst>
                <a:cxn ang="0">
                  <a:pos x="T0" y="T1"/>
                </a:cxn>
                <a:cxn ang="0">
                  <a:pos x="T2" y="T3"/>
                </a:cxn>
                <a:cxn ang="0">
                  <a:pos x="T4" y="T5"/>
                </a:cxn>
                <a:cxn ang="0">
                  <a:pos x="T6" y="T7"/>
                </a:cxn>
                <a:cxn ang="0">
                  <a:pos x="T8" y="T9"/>
                </a:cxn>
              </a:cxnLst>
              <a:rect l="0" t="0" r="r" b="b"/>
              <a:pathLst>
                <a:path w="108" h="24">
                  <a:moveTo>
                    <a:pt x="108" y="0"/>
                  </a:moveTo>
                  <a:lnTo>
                    <a:pt x="49" y="3"/>
                  </a:lnTo>
                  <a:lnTo>
                    <a:pt x="0" y="5"/>
                  </a:lnTo>
                  <a:lnTo>
                    <a:pt x="61" y="24"/>
                  </a:lnTo>
                  <a:lnTo>
                    <a:pt x="1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3" name="Freeform 44"/>
            <p:cNvSpPr>
              <a:spLocks/>
            </p:cNvSpPr>
            <p:nvPr/>
          </p:nvSpPr>
          <p:spPr bwMode="auto">
            <a:xfrm>
              <a:off x="5627688" y="3668713"/>
              <a:ext cx="33338" cy="63500"/>
            </a:xfrm>
            <a:custGeom>
              <a:avLst/>
              <a:gdLst>
                <a:gd name="T0" fmla="*/ 0 w 21"/>
                <a:gd name="T1" fmla="*/ 40 h 40"/>
                <a:gd name="T2" fmla="*/ 21 w 21"/>
                <a:gd name="T3" fmla="*/ 23 h 40"/>
                <a:gd name="T4" fmla="*/ 5 w 21"/>
                <a:gd name="T5" fmla="*/ 0 h 40"/>
                <a:gd name="T6" fmla="*/ 0 w 21"/>
                <a:gd name="T7" fmla="*/ 40 h 40"/>
              </a:gdLst>
              <a:ahLst/>
              <a:cxnLst>
                <a:cxn ang="0">
                  <a:pos x="T0" y="T1"/>
                </a:cxn>
                <a:cxn ang="0">
                  <a:pos x="T2" y="T3"/>
                </a:cxn>
                <a:cxn ang="0">
                  <a:pos x="T4" y="T5"/>
                </a:cxn>
                <a:cxn ang="0">
                  <a:pos x="T6" y="T7"/>
                </a:cxn>
              </a:cxnLst>
              <a:rect l="0" t="0" r="r" b="b"/>
              <a:pathLst>
                <a:path w="21" h="40">
                  <a:moveTo>
                    <a:pt x="0" y="40"/>
                  </a:moveTo>
                  <a:lnTo>
                    <a:pt x="21" y="23"/>
                  </a:lnTo>
                  <a:lnTo>
                    <a:pt x="5"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4" name="Freeform 45"/>
            <p:cNvSpPr>
              <a:spLocks/>
            </p:cNvSpPr>
            <p:nvPr/>
          </p:nvSpPr>
          <p:spPr bwMode="auto">
            <a:xfrm>
              <a:off x="6218238" y="3430588"/>
              <a:ext cx="25400" cy="49213"/>
            </a:xfrm>
            <a:custGeom>
              <a:avLst/>
              <a:gdLst>
                <a:gd name="T0" fmla="*/ 0 w 16"/>
                <a:gd name="T1" fmla="*/ 14 h 31"/>
                <a:gd name="T2" fmla="*/ 7 w 16"/>
                <a:gd name="T3" fmla="*/ 31 h 31"/>
                <a:gd name="T4" fmla="*/ 16 w 16"/>
                <a:gd name="T5" fmla="*/ 0 h 31"/>
                <a:gd name="T6" fmla="*/ 0 w 16"/>
                <a:gd name="T7" fmla="*/ 14 h 31"/>
              </a:gdLst>
              <a:ahLst/>
              <a:cxnLst>
                <a:cxn ang="0">
                  <a:pos x="T0" y="T1"/>
                </a:cxn>
                <a:cxn ang="0">
                  <a:pos x="T2" y="T3"/>
                </a:cxn>
                <a:cxn ang="0">
                  <a:pos x="T4" y="T5"/>
                </a:cxn>
                <a:cxn ang="0">
                  <a:pos x="T6" y="T7"/>
                </a:cxn>
              </a:cxnLst>
              <a:rect l="0" t="0" r="r" b="b"/>
              <a:pathLst>
                <a:path w="16" h="31">
                  <a:moveTo>
                    <a:pt x="0" y="14"/>
                  </a:moveTo>
                  <a:lnTo>
                    <a:pt x="7" y="31"/>
                  </a:lnTo>
                  <a:lnTo>
                    <a:pt x="1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5" name="Freeform 46"/>
            <p:cNvSpPr>
              <a:spLocks/>
            </p:cNvSpPr>
            <p:nvPr/>
          </p:nvSpPr>
          <p:spPr bwMode="auto">
            <a:xfrm>
              <a:off x="4083051" y="2620963"/>
              <a:ext cx="134938" cy="87313"/>
            </a:xfrm>
            <a:custGeom>
              <a:avLst/>
              <a:gdLst>
                <a:gd name="T0" fmla="*/ 29 w 85"/>
                <a:gd name="T1" fmla="*/ 15 h 55"/>
                <a:gd name="T2" fmla="*/ 0 w 85"/>
                <a:gd name="T3" fmla="*/ 3 h 55"/>
                <a:gd name="T4" fmla="*/ 7 w 85"/>
                <a:gd name="T5" fmla="*/ 36 h 55"/>
                <a:gd name="T6" fmla="*/ 41 w 85"/>
                <a:gd name="T7" fmla="*/ 55 h 55"/>
                <a:gd name="T8" fmla="*/ 85 w 85"/>
                <a:gd name="T9" fmla="*/ 0 h 55"/>
                <a:gd name="T10" fmla="*/ 29 w 85"/>
                <a:gd name="T11" fmla="*/ 15 h 55"/>
              </a:gdLst>
              <a:ahLst/>
              <a:cxnLst>
                <a:cxn ang="0">
                  <a:pos x="T0" y="T1"/>
                </a:cxn>
                <a:cxn ang="0">
                  <a:pos x="T2" y="T3"/>
                </a:cxn>
                <a:cxn ang="0">
                  <a:pos x="T4" y="T5"/>
                </a:cxn>
                <a:cxn ang="0">
                  <a:pos x="T6" y="T7"/>
                </a:cxn>
                <a:cxn ang="0">
                  <a:pos x="T8" y="T9"/>
                </a:cxn>
                <a:cxn ang="0">
                  <a:pos x="T10" y="T11"/>
                </a:cxn>
              </a:cxnLst>
              <a:rect l="0" t="0" r="r" b="b"/>
              <a:pathLst>
                <a:path w="85" h="55">
                  <a:moveTo>
                    <a:pt x="29" y="15"/>
                  </a:moveTo>
                  <a:lnTo>
                    <a:pt x="0" y="3"/>
                  </a:lnTo>
                  <a:lnTo>
                    <a:pt x="7" y="36"/>
                  </a:lnTo>
                  <a:lnTo>
                    <a:pt x="41" y="55"/>
                  </a:lnTo>
                  <a:lnTo>
                    <a:pt x="85" y="0"/>
                  </a:lnTo>
                  <a:lnTo>
                    <a:pt x="2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 name="Freeform 47"/>
            <p:cNvSpPr>
              <a:spLocks/>
            </p:cNvSpPr>
            <p:nvPr/>
          </p:nvSpPr>
          <p:spPr bwMode="auto">
            <a:xfrm>
              <a:off x="5203826" y="2324100"/>
              <a:ext cx="255588" cy="184150"/>
            </a:xfrm>
            <a:custGeom>
              <a:avLst/>
              <a:gdLst>
                <a:gd name="T0" fmla="*/ 59 w 161"/>
                <a:gd name="T1" fmla="*/ 52 h 116"/>
                <a:gd name="T2" fmla="*/ 161 w 161"/>
                <a:gd name="T3" fmla="*/ 0 h 116"/>
                <a:gd name="T4" fmla="*/ 75 w 161"/>
                <a:gd name="T5" fmla="*/ 14 h 116"/>
                <a:gd name="T6" fmla="*/ 0 w 161"/>
                <a:gd name="T7" fmla="*/ 92 h 116"/>
                <a:gd name="T8" fmla="*/ 56 w 161"/>
                <a:gd name="T9" fmla="*/ 116 h 116"/>
                <a:gd name="T10" fmla="*/ 59 w 161"/>
                <a:gd name="T11" fmla="*/ 52 h 116"/>
              </a:gdLst>
              <a:ahLst/>
              <a:cxnLst>
                <a:cxn ang="0">
                  <a:pos x="T0" y="T1"/>
                </a:cxn>
                <a:cxn ang="0">
                  <a:pos x="T2" y="T3"/>
                </a:cxn>
                <a:cxn ang="0">
                  <a:pos x="T4" y="T5"/>
                </a:cxn>
                <a:cxn ang="0">
                  <a:pos x="T6" y="T7"/>
                </a:cxn>
                <a:cxn ang="0">
                  <a:pos x="T8" y="T9"/>
                </a:cxn>
                <a:cxn ang="0">
                  <a:pos x="T10" y="T11"/>
                </a:cxn>
              </a:cxnLst>
              <a:rect l="0" t="0" r="r" b="b"/>
              <a:pathLst>
                <a:path w="161" h="116">
                  <a:moveTo>
                    <a:pt x="59" y="52"/>
                  </a:moveTo>
                  <a:lnTo>
                    <a:pt x="161" y="0"/>
                  </a:lnTo>
                  <a:lnTo>
                    <a:pt x="75" y="14"/>
                  </a:lnTo>
                  <a:lnTo>
                    <a:pt x="0" y="92"/>
                  </a:lnTo>
                  <a:lnTo>
                    <a:pt x="56" y="116"/>
                  </a:lnTo>
                  <a:lnTo>
                    <a:pt x="59"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7" name="Freeform 48"/>
            <p:cNvSpPr>
              <a:spLocks/>
            </p:cNvSpPr>
            <p:nvPr/>
          </p:nvSpPr>
          <p:spPr bwMode="auto">
            <a:xfrm>
              <a:off x="4594226" y="2230438"/>
              <a:ext cx="146050" cy="112713"/>
            </a:xfrm>
            <a:custGeom>
              <a:avLst/>
              <a:gdLst>
                <a:gd name="T0" fmla="*/ 17 w 92"/>
                <a:gd name="T1" fmla="*/ 40 h 71"/>
                <a:gd name="T2" fmla="*/ 57 w 92"/>
                <a:gd name="T3" fmla="*/ 71 h 71"/>
                <a:gd name="T4" fmla="*/ 92 w 92"/>
                <a:gd name="T5" fmla="*/ 21 h 71"/>
                <a:gd name="T6" fmla="*/ 0 w 92"/>
                <a:gd name="T7" fmla="*/ 0 h 71"/>
                <a:gd name="T8" fmla="*/ 17 w 92"/>
                <a:gd name="T9" fmla="*/ 40 h 71"/>
              </a:gdLst>
              <a:ahLst/>
              <a:cxnLst>
                <a:cxn ang="0">
                  <a:pos x="T0" y="T1"/>
                </a:cxn>
                <a:cxn ang="0">
                  <a:pos x="T2" y="T3"/>
                </a:cxn>
                <a:cxn ang="0">
                  <a:pos x="T4" y="T5"/>
                </a:cxn>
                <a:cxn ang="0">
                  <a:pos x="T6" y="T7"/>
                </a:cxn>
                <a:cxn ang="0">
                  <a:pos x="T8" y="T9"/>
                </a:cxn>
              </a:cxnLst>
              <a:rect l="0" t="0" r="r" b="b"/>
              <a:pathLst>
                <a:path w="92" h="71">
                  <a:moveTo>
                    <a:pt x="17" y="40"/>
                  </a:moveTo>
                  <a:lnTo>
                    <a:pt x="57" y="71"/>
                  </a:lnTo>
                  <a:lnTo>
                    <a:pt x="92" y="21"/>
                  </a:lnTo>
                  <a:lnTo>
                    <a:pt x="0" y="0"/>
                  </a:lnTo>
                  <a:lnTo>
                    <a:pt x="1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 name="Freeform 49"/>
            <p:cNvSpPr>
              <a:spLocks/>
            </p:cNvSpPr>
            <p:nvPr/>
          </p:nvSpPr>
          <p:spPr bwMode="auto">
            <a:xfrm>
              <a:off x="4692651" y="2203450"/>
              <a:ext cx="146050" cy="60325"/>
            </a:xfrm>
            <a:custGeom>
              <a:avLst/>
              <a:gdLst>
                <a:gd name="T0" fmla="*/ 0 w 92"/>
                <a:gd name="T1" fmla="*/ 0 h 38"/>
                <a:gd name="T2" fmla="*/ 30 w 92"/>
                <a:gd name="T3" fmla="*/ 38 h 38"/>
                <a:gd name="T4" fmla="*/ 92 w 92"/>
                <a:gd name="T5" fmla="*/ 10 h 38"/>
                <a:gd name="T6" fmla="*/ 0 w 92"/>
                <a:gd name="T7" fmla="*/ 0 h 38"/>
              </a:gdLst>
              <a:ahLst/>
              <a:cxnLst>
                <a:cxn ang="0">
                  <a:pos x="T0" y="T1"/>
                </a:cxn>
                <a:cxn ang="0">
                  <a:pos x="T2" y="T3"/>
                </a:cxn>
                <a:cxn ang="0">
                  <a:pos x="T4" y="T5"/>
                </a:cxn>
                <a:cxn ang="0">
                  <a:pos x="T6" y="T7"/>
                </a:cxn>
              </a:cxnLst>
              <a:rect l="0" t="0" r="r" b="b"/>
              <a:pathLst>
                <a:path w="92" h="38">
                  <a:moveTo>
                    <a:pt x="0" y="0"/>
                  </a:moveTo>
                  <a:lnTo>
                    <a:pt x="30" y="38"/>
                  </a:lnTo>
                  <a:lnTo>
                    <a:pt x="9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52" name="椭圆 51"/>
          <p:cNvSpPr/>
          <p:nvPr/>
        </p:nvSpPr>
        <p:spPr>
          <a:xfrm>
            <a:off x="7803157" y="1561683"/>
            <a:ext cx="3022600" cy="302260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3" name="椭圆 52"/>
          <p:cNvSpPr/>
          <p:nvPr/>
        </p:nvSpPr>
        <p:spPr>
          <a:xfrm>
            <a:off x="1162285" y="1531258"/>
            <a:ext cx="3022600" cy="302260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5" name="TextBox 1"/>
          <p:cNvSpPr txBox="1"/>
          <p:nvPr/>
        </p:nvSpPr>
        <p:spPr>
          <a:xfrm>
            <a:off x="1451933" y="2820371"/>
            <a:ext cx="2454367" cy="523220"/>
          </a:xfrm>
          <a:prstGeom prst="rect">
            <a:avLst/>
          </a:prstGeom>
          <a:noFill/>
        </p:spPr>
        <p:txBody>
          <a:bodyPr wrap="square" rtlCol="0">
            <a:spAutoFit/>
          </a:bodyPr>
          <a:lstStyle/>
          <a:p>
            <a:pPr algn="ctr"/>
            <a:r>
              <a:rPr lang="en-US" altLang="zh-CN" sz="2800" dirty="0">
                <a:solidFill>
                  <a:schemeClr val="bg2">
                    <a:lumMod val="50000"/>
                  </a:schemeClr>
                </a:solidFill>
                <a:latin typeface="Arial Black" panose="020B0A04020102020204" pitchFamily="34" charset="0"/>
                <a:ea typeface="Microsoft YaHei" panose="020B0503020204020204" pitchFamily="34" charset="-122"/>
                <a:cs typeface="Segoe UI" panose="020B0502040204020203" pitchFamily="34" charset="0"/>
                <a:sym typeface="Microsoft YaHei" panose="020B0503020204020204" pitchFamily="34" charset="-122"/>
              </a:rPr>
              <a:t>Arial Black</a:t>
            </a:r>
          </a:p>
        </p:txBody>
      </p:sp>
      <p:sp>
        <p:nvSpPr>
          <p:cNvPr id="56" name="TextBox 1"/>
          <p:cNvSpPr txBox="1"/>
          <p:nvPr/>
        </p:nvSpPr>
        <p:spPr>
          <a:xfrm>
            <a:off x="8282990" y="2739851"/>
            <a:ext cx="2092832" cy="523220"/>
          </a:xfrm>
          <a:prstGeom prst="rect">
            <a:avLst/>
          </a:prstGeom>
          <a:noFill/>
        </p:spPr>
        <p:txBody>
          <a:bodyPr wrap="square" rtlCol="0">
            <a:spAutoFit/>
          </a:bodyPr>
          <a:lstStyle/>
          <a:p>
            <a:pPr algn="ctr"/>
            <a:r>
              <a:rPr lang="en-US" altLang="zh-CN" sz="2800" dirty="0">
                <a:solidFill>
                  <a:schemeClr val="bg2">
                    <a:lumMod val="50000"/>
                  </a:schemeClr>
                </a:solidFill>
                <a:latin typeface="Arial" panose="020B0604020202020204" pitchFamily="34" charset="0"/>
                <a:ea typeface="Microsoft YaHei" panose="020B0503020204020204" pitchFamily="34" charset="-122"/>
                <a:cs typeface="Arial" panose="020B0604020202020204" pitchFamily="34" charset="0"/>
                <a:sym typeface="Microsoft YaHei" panose="020B0503020204020204" pitchFamily="34" charset="-122"/>
              </a:rPr>
              <a:t>Arial</a:t>
            </a:r>
          </a:p>
        </p:txBody>
      </p:sp>
      <p:sp>
        <p:nvSpPr>
          <p:cNvPr id="57" name="椭圆 56"/>
          <p:cNvSpPr/>
          <p:nvPr/>
        </p:nvSpPr>
        <p:spPr>
          <a:xfrm>
            <a:off x="2426899" y="2100907"/>
            <a:ext cx="552450" cy="552450"/>
          </a:xfrm>
          <a:prstGeom prst="ellipse">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8" name="文本框 57"/>
          <p:cNvSpPr txBox="1"/>
          <p:nvPr/>
        </p:nvSpPr>
        <p:spPr>
          <a:xfrm>
            <a:off x="2520221" y="2119248"/>
            <a:ext cx="365806" cy="461665"/>
          </a:xfrm>
          <a:prstGeom prst="rect">
            <a:avLst/>
          </a:prstGeom>
          <a:noFill/>
        </p:spPr>
        <p:txBody>
          <a:bodyPr wrap="none" rtlCol="0">
            <a:spAutoFit/>
          </a:bodyPr>
          <a:lstStyle/>
          <a:p>
            <a:pPr algn="ctr"/>
            <a:r>
              <a:rPr lang="en-US" altLang="zh-CN" sz="24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1</a:t>
            </a:r>
            <a:endParaRPr lang="zh-CN" altLang="en-US" sz="24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endParaRPr>
          </a:p>
        </p:txBody>
      </p:sp>
      <p:sp>
        <p:nvSpPr>
          <p:cNvPr id="63" name="椭圆 62"/>
          <p:cNvSpPr/>
          <p:nvPr/>
        </p:nvSpPr>
        <p:spPr>
          <a:xfrm>
            <a:off x="9069891" y="2022734"/>
            <a:ext cx="552450" cy="552450"/>
          </a:xfrm>
          <a:prstGeom prst="ellipse">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4" name="文本框 63"/>
          <p:cNvSpPr txBox="1"/>
          <p:nvPr/>
        </p:nvSpPr>
        <p:spPr>
          <a:xfrm>
            <a:off x="9201621" y="2090655"/>
            <a:ext cx="305554" cy="461665"/>
          </a:xfrm>
          <a:prstGeom prst="rect">
            <a:avLst/>
          </a:prstGeom>
          <a:noFill/>
        </p:spPr>
        <p:txBody>
          <a:bodyPr wrap="square" rtlCol="0">
            <a:spAutoFit/>
          </a:bodyPr>
          <a:lstStyle/>
          <a:p>
            <a:pPr algn="ctr"/>
            <a:r>
              <a:rPr lang="en-US" altLang="zh-CN" sz="24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3</a:t>
            </a:r>
            <a:endParaRPr lang="zh-CN" altLang="en-US" sz="24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endParaRPr>
          </a:p>
        </p:txBody>
      </p:sp>
      <p:sp>
        <p:nvSpPr>
          <p:cNvPr id="65" name="TextBox 1"/>
          <p:cNvSpPr txBox="1"/>
          <p:nvPr/>
        </p:nvSpPr>
        <p:spPr>
          <a:xfrm>
            <a:off x="1451933" y="4490924"/>
            <a:ext cx="2157439" cy="1877437"/>
          </a:xfrm>
          <a:prstGeom prst="rect">
            <a:avLst/>
          </a:prstGeom>
          <a:noFill/>
        </p:spPr>
        <p:txBody>
          <a:bodyPr wrap="square" rtlCol="0">
            <a:spAutoFit/>
          </a:bodyPr>
          <a:lstStyle/>
          <a:p>
            <a:r>
              <a:rPr lang="en-US" altLang="zh-CN" sz="20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Characteristic</a:t>
            </a:r>
            <a:r>
              <a:rPr lang="zh-CN" altLang="en-US" sz="20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a:t>
            </a:r>
            <a:endParaRPr lang="en-US" altLang="zh-CN" sz="20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endParaRPr>
          </a:p>
          <a:p>
            <a:r>
              <a:rPr lang="en-US" altLang="zh-CN" sz="16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bold style</a:t>
            </a:r>
          </a:p>
          <a:p>
            <a:r>
              <a:rPr lang="en-US" altLang="zh-CN" sz="16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highlight text and    information                • capture attention </a:t>
            </a:r>
          </a:p>
          <a:p>
            <a:r>
              <a:rPr lang="en-US" altLang="zh-CN" sz="16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make the text more prominent</a:t>
            </a:r>
          </a:p>
        </p:txBody>
      </p:sp>
      <p:grpSp>
        <p:nvGrpSpPr>
          <p:cNvPr id="71" name="组合 70"/>
          <p:cNvGrpSpPr/>
          <p:nvPr/>
        </p:nvGrpSpPr>
        <p:grpSpPr>
          <a:xfrm>
            <a:off x="4549091" y="1495484"/>
            <a:ext cx="3022600" cy="3022600"/>
            <a:chOff x="4584700" y="2033031"/>
            <a:chExt cx="3022600" cy="3022600"/>
          </a:xfrm>
        </p:grpSpPr>
        <p:sp>
          <p:nvSpPr>
            <p:cNvPr id="51" name="椭圆 50"/>
            <p:cNvSpPr/>
            <p:nvPr/>
          </p:nvSpPr>
          <p:spPr>
            <a:xfrm>
              <a:off x="4584700" y="2033031"/>
              <a:ext cx="3022600" cy="3022600"/>
            </a:xfrm>
            <a:prstGeom prst="ellipse">
              <a:avLst/>
            </a:prstGeom>
            <a:solidFill>
              <a:srgbClr val="17161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68" name="组合 67"/>
            <p:cNvGrpSpPr/>
            <p:nvPr/>
          </p:nvGrpSpPr>
          <p:grpSpPr>
            <a:xfrm>
              <a:off x="4708307" y="2148179"/>
              <a:ext cx="2775386" cy="2780566"/>
              <a:chOff x="5670550" y="3001963"/>
              <a:chExt cx="850900" cy="852488"/>
            </a:xfrm>
            <a:solidFill>
              <a:srgbClr val="17161C"/>
            </a:solidFill>
          </p:grpSpPr>
          <p:sp>
            <p:nvSpPr>
              <p:cNvPr id="69" name="Freeform 5"/>
              <p:cNvSpPr>
                <a:spLocks noEditPoints="1"/>
              </p:cNvSpPr>
              <p:nvPr/>
            </p:nvSpPr>
            <p:spPr bwMode="auto">
              <a:xfrm>
                <a:off x="5670550" y="3001963"/>
                <a:ext cx="850900" cy="85248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78 w 224"/>
                  <a:gd name="T11" fmla="*/ 163 h 224"/>
                  <a:gd name="T12" fmla="*/ 175 w 224"/>
                  <a:gd name="T13" fmla="*/ 178 h 224"/>
                  <a:gd name="T14" fmla="*/ 172 w 224"/>
                  <a:gd name="T15" fmla="*/ 187 h 224"/>
                  <a:gd name="T16" fmla="*/ 112 w 224"/>
                  <a:gd name="T17" fmla="*/ 208 h 224"/>
                  <a:gd name="T18" fmla="*/ 76 w 224"/>
                  <a:gd name="T19" fmla="*/ 201 h 224"/>
                  <a:gd name="T20" fmla="*/ 76 w 224"/>
                  <a:gd name="T21" fmla="*/ 200 h 224"/>
                  <a:gd name="T22" fmla="*/ 59 w 224"/>
                  <a:gd name="T23" fmla="*/ 183 h 224"/>
                  <a:gd name="T24" fmla="*/ 58 w 224"/>
                  <a:gd name="T25" fmla="*/ 175 h 224"/>
                  <a:gd name="T26" fmla="*/ 55 w 224"/>
                  <a:gd name="T27" fmla="*/ 162 h 224"/>
                  <a:gd name="T28" fmla="*/ 57 w 224"/>
                  <a:gd name="T29" fmla="*/ 148 h 224"/>
                  <a:gd name="T30" fmla="*/ 45 w 224"/>
                  <a:gd name="T31" fmla="*/ 141 h 224"/>
                  <a:gd name="T32" fmla="*/ 35 w 224"/>
                  <a:gd name="T33" fmla="*/ 127 h 224"/>
                  <a:gd name="T34" fmla="*/ 16 w 224"/>
                  <a:gd name="T35" fmla="*/ 115 h 224"/>
                  <a:gd name="T36" fmla="*/ 16 w 224"/>
                  <a:gd name="T37" fmla="*/ 112 h 224"/>
                  <a:gd name="T38" fmla="*/ 23 w 224"/>
                  <a:gd name="T39" fmla="*/ 75 h 224"/>
                  <a:gd name="T40" fmla="*/ 28 w 224"/>
                  <a:gd name="T41" fmla="*/ 74 h 224"/>
                  <a:gd name="T42" fmla="*/ 39 w 224"/>
                  <a:gd name="T43" fmla="*/ 69 h 224"/>
                  <a:gd name="T44" fmla="*/ 52 w 224"/>
                  <a:gd name="T45" fmla="*/ 66 h 224"/>
                  <a:gd name="T46" fmla="*/ 66 w 224"/>
                  <a:gd name="T47" fmla="*/ 52 h 224"/>
                  <a:gd name="T48" fmla="*/ 66 w 224"/>
                  <a:gd name="T49" fmla="*/ 36 h 224"/>
                  <a:gd name="T50" fmla="*/ 63 w 224"/>
                  <a:gd name="T51" fmla="*/ 29 h 224"/>
                  <a:gd name="T52" fmla="*/ 112 w 224"/>
                  <a:gd name="T53" fmla="*/ 16 h 224"/>
                  <a:gd name="T54" fmla="*/ 166 w 224"/>
                  <a:gd name="T55" fmla="*/ 33 h 224"/>
                  <a:gd name="T56" fmla="*/ 159 w 224"/>
                  <a:gd name="T57" fmla="*/ 37 h 224"/>
                  <a:gd name="T58" fmla="*/ 144 w 224"/>
                  <a:gd name="T59" fmla="*/ 43 h 224"/>
                  <a:gd name="T60" fmla="*/ 139 w 224"/>
                  <a:gd name="T61" fmla="*/ 35 h 224"/>
                  <a:gd name="T62" fmla="*/ 116 w 224"/>
                  <a:gd name="T63" fmla="*/ 39 h 224"/>
                  <a:gd name="T64" fmla="*/ 109 w 224"/>
                  <a:gd name="T65" fmla="*/ 56 h 224"/>
                  <a:gd name="T66" fmla="*/ 102 w 224"/>
                  <a:gd name="T67" fmla="*/ 58 h 224"/>
                  <a:gd name="T68" fmla="*/ 96 w 224"/>
                  <a:gd name="T69" fmla="*/ 48 h 224"/>
                  <a:gd name="T70" fmla="*/ 88 w 224"/>
                  <a:gd name="T71" fmla="*/ 53 h 224"/>
                  <a:gd name="T72" fmla="*/ 90 w 224"/>
                  <a:gd name="T73" fmla="*/ 59 h 224"/>
                  <a:gd name="T74" fmla="*/ 96 w 224"/>
                  <a:gd name="T75" fmla="*/ 64 h 224"/>
                  <a:gd name="T76" fmla="*/ 88 w 224"/>
                  <a:gd name="T77" fmla="*/ 67 h 224"/>
                  <a:gd name="T78" fmla="*/ 88 w 224"/>
                  <a:gd name="T79" fmla="*/ 78 h 224"/>
                  <a:gd name="T80" fmla="*/ 97 w 224"/>
                  <a:gd name="T81" fmla="*/ 78 h 224"/>
                  <a:gd name="T82" fmla="*/ 105 w 224"/>
                  <a:gd name="T83" fmla="*/ 74 h 224"/>
                  <a:gd name="T84" fmla="*/ 119 w 224"/>
                  <a:gd name="T85" fmla="*/ 81 h 224"/>
                  <a:gd name="T86" fmla="*/ 136 w 224"/>
                  <a:gd name="T87" fmla="*/ 79 h 224"/>
                  <a:gd name="T88" fmla="*/ 149 w 224"/>
                  <a:gd name="T89" fmla="*/ 84 h 224"/>
                  <a:gd name="T90" fmla="*/ 163 w 224"/>
                  <a:gd name="T91" fmla="*/ 111 h 224"/>
                  <a:gd name="T92" fmla="*/ 174 w 224"/>
                  <a:gd name="T93" fmla="*/ 110 h 224"/>
                  <a:gd name="T94" fmla="*/ 177 w 224"/>
                  <a:gd name="T95" fmla="*/ 107 h 224"/>
                  <a:gd name="T96" fmla="*/ 180 w 224"/>
                  <a:gd name="T97" fmla="*/ 97 h 224"/>
                  <a:gd name="T98" fmla="*/ 188 w 224"/>
                  <a:gd name="T99" fmla="*/ 98 h 224"/>
                  <a:gd name="T100" fmla="*/ 197 w 224"/>
                  <a:gd name="T101" fmla="*/ 120 h 224"/>
                  <a:gd name="T102" fmla="*/ 207 w 224"/>
                  <a:gd name="T103" fmla="*/ 122 h 224"/>
                  <a:gd name="T104" fmla="*/ 194 w 224"/>
                  <a:gd name="T105" fmla="*/ 162 h 224"/>
                  <a:gd name="T106" fmla="*/ 178 w 224"/>
                  <a:gd name="T107" fmla="*/ 16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112" y="0"/>
                    </a:moveTo>
                    <a:cubicBezTo>
                      <a:pt x="50" y="0"/>
                      <a:pt x="0" y="50"/>
                      <a:pt x="0" y="112"/>
                    </a:cubicBezTo>
                    <a:cubicBezTo>
                      <a:pt x="0" y="174"/>
                      <a:pt x="50" y="224"/>
                      <a:pt x="112" y="224"/>
                    </a:cubicBezTo>
                    <a:cubicBezTo>
                      <a:pt x="174" y="224"/>
                      <a:pt x="224" y="174"/>
                      <a:pt x="224" y="112"/>
                    </a:cubicBezTo>
                    <a:cubicBezTo>
                      <a:pt x="224" y="50"/>
                      <a:pt x="174" y="0"/>
                      <a:pt x="112" y="0"/>
                    </a:cubicBezTo>
                    <a:close/>
                    <a:moveTo>
                      <a:pt x="178" y="163"/>
                    </a:moveTo>
                    <a:cubicBezTo>
                      <a:pt x="172" y="170"/>
                      <a:pt x="178" y="171"/>
                      <a:pt x="175" y="178"/>
                    </a:cubicBezTo>
                    <a:cubicBezTo>
                      <a:pt x="173" y="181"/>
                      <a:pt x="172" y="184"/>
                      <a:pt x="172" y="187"/>
                    </a:cubicBezTo>
                    <a:cubicBezTo>
                      <a:pt x="156" y="200"/>
                      <a:pt x="135" y="208"/>
                      <a:pt x="112" y="208"/>
                    </a:cubicBezTo>
                    <a:cubicBezTo>
                      <a:pt x="99" y="208"/>
                      <a:pt x="87" y="205"/>
                      <a:pt x="76" y="201"/>
                    </a:cubicBezTo>
                    <a:cubicBezTo>
                      <a:pt x="76" y="201"/>
                      <a:pt x="76" y="200"/>
                      <a:pt x="76" y="200"/>
                    </a:cubicBezTo>
                    <a:cubicBezTo>
                      <a:pt x="75" y="197"/>
                      <a:pt x="64" y="189"/>
                      <a:pt x="59" y="183"/>
                    </a:cubicBezTo>
                    <a:cubicBezTo>
                      <a:pt x="54" y="177"/>
                      <a:pt x="58" y="178"/>
                      <a:pt x="58" y="175"/>
                    </a:cubicBezTo>
                    <a:cubicBezTo>
                      <a:pt x="58" y="171"/>
                      <a:pt x="57" y="166"/>
                      <a:pt x="55" y="162"/>
                    </a:cubicBezTo>
                    <a:cubicBezTo>
                      <a:pt x="53" y="157"/>
                      <a:pt x="57" y="153"/>
                      <a:pt x="57" y="148"/>
                    </a:cubicBezTo>
                    <a:cubicBezTo>
                      <a:pt x="57" y="144"/>
                      <a:pt x="50" y="141"/>
                      <a:pt x="45" y="141"/>
                    </a:cubicBezTo>
                    <a:cubicBezTo>
                      <a:pt x="40" y="141"/>
                      <a:pt x="39" y="132"/>
                      <a:pt x="35" y="127"/>
                    </a:cubicBezTo>
                    <a:cubicBezTo>
                      <a:pt x="32" y="124"/>
                      <a:pt x="20" y="117"/>
                      <a:pt x="16" y="115"/>
                    </a:cubicBezTo>
                    <a:cubicBezTo>
                      <a:pt x="16" y="114"/>
                      <a:pt x="16" y="113"/>
                      <a:pt x="16" y="112"/>
                    </a:cubicBezTo>
                    <a:cubicBezTo>
                      <a:pt x="16" y="99"/>
                      <a:pt x="19" y="86"/>
                      <a:pt x="23" y="75"/>
                    </a:cubicBezTo>
                    <a:cubicBezTo>
                      <a:pt x="28" y="74"/>
                      <a:pt x="28" y="74"/>
                      <a:pt x="28" y="74"/>
                    </a:cubicBezTo>
                    <a:cubicBezTo>
                      <a:pt x="28" y="74"/>
                      <a:pt x="36" y="69"/>
                      <a:pt x="39" y="69"/>
                    </a:cubicBezTo>
                    <a:cubicBezTo>
                      <a:pt x="41" y="69"/>
                      <a:pt x="48" y="72"/>
                      <a:pt x="52" y="66"/>
                    </a:cubicBezTo>
                    <a:cubicBezTo>
                      <a:pt x="57" y="60"/>
                      <a:pt x="62" y="61"/>
                      <a:pt x="66" y="52"/>
                    </a:cubicBezTo>
                    <a:cubicBezTo>
                      <a:pt x="70" y="43"/>
                      <a:pt x="66" y="36"/>
                      <a:pt x="66" y="36"/>
                    </a:cubicBezTo>
                    <a:cubicBezTo>
                      <a:pt x="63" y="29"/>
                      <a:pt x="63" y="29"/>
                      <a:pt x="63" y="29"/>
                    </a:cubicBezTo>
                    <a:cubicBezTo>
                      <a:pt x="77" y="21"/>
                      <a:pt x="94" y="16"/>
                      <a:pt x="112" y="16"/>
                    </a:cubicBezTo>
                    <a:cubicBezTo>
                      <a:pt x="132" y="16"/>
                      <a:pt x="151" y="22"/>
                      <a:pt x="166" y="33"/>
                    </a:cubicBezTo>
                    <a:cubicBezTo>
                      <a:pt x="163" y="34"/>
                      <a:pt x="161" y="36"/>
                      <a:pt x="159" y="37"/>
                    </a:cubicBezTo>
                    <a:cubicBezTo>
                      <a:pt x="157" y="39"/>
                      <a:pt x="147" y="43"/>
                      <a:pt x="144" y="43"/>
                    </a:cubicBezTo>
                    <a:cubicBezTo>
                      <a:pt x="141" y="43"/>
                      <a:pt x="143" y="39"/>
                      <a:pt x="139" y="35"/>
                    </a:cubicBezTo>
                    <a:cubicBezTo>
                      <a:pt x="135" y="32"/>
                      <a:pt x="122" y="36"/>
                      <a:pt x="116" y="39"/>
                    </a:cubicBezTo>
                    <a:cubicBezTo>
                      <a:pt x="110" y="42"/>
                      <a:pt x="108" y="51"/>
                      <a:pt x="109" y="56"/>
                    </a:cubicBezTo>
                    <a:cubicBezTo>
                      <a:pt x="110" y="60"/>
                      <a:pt x="103" y="61"/>
                      <a:pt x="102" y="58"/>
                    </a:cubicBezTo>
                    <a:cubicBezTo>
                      <a:pt x="101" y="55"/>
                      <a:pt x="98" y="49"/>
                      <a:pt x="96" y="48"/>
                    </a:cubicBezTo>
                    <a:cubicBezTo>
                      <a:pt x="95" y="48"/>
                      <a:pt x="93" y="50"/>
                      <a:pt x="88" y="53"/>
                    </a:cubicBezTo>
                    <a:cubicBezTo>
                      <a:pt x="83" y="57"/>
                      <a:pt x="87" y="59"/>
                      <a:pt x="90" y="59"/>
                    </a:cubicBezTo>
                    <a:cubicBezTo>
                      <a:pt x="92" y="59"/>
                      <a:pt x="96" y="61"/>
                      <a:pt x="96" y="64"/>
                    </a:cubicBezTo>
                    <a:cubicBezTo>
                      <a:pt x="96" y="66"/>
                      <a:pt x="91" y="66"/>
                      <a:pt x="88" y="67"/>
                    </a:cubicBezTo>
                    <a:cubicBezTo>
                      <a:pt x="84" y="69"/>
                      <a:pt x="84" y="78"/>
                      <a:pt x="88" y="78"/>
                    </a:cubicBezTo>
                    <a:cubicBezTo>
                      <a:pt x="91" y="79"/>
                      <a:pt x="94" y="80"/>
                      <a:pt x="97" y="78"/>
                    </a:cubicBezTo>
                    <a:cubicBezTo>
                      <a:pt x="99" y="77"/>
                      <a:pt x="103" y="75"/>
                      <a:pt x="105" y="74"/>
                    </a:cubicBezTo>
                    <a:cubicBezTo>
                      <a:pt x="109" y="73"/>
                      <a:pt x="111" y="80"/>
                      <a:pt x="119" y="81"/>
                    </a:cubicBezTo>
                    <a:cubicBezTo>
                      <a:pt x="128" y="83"/>
                      <a:pt x="132" y="80"/>
                      <a:pt x="136" y="79"/>
                    </a:cubicBezTo>
                    <a:cubicBezTo>
                      <a:pt x="139" y="77"/>
                      <a:pt x="145" y="80"/>
                      <a:pt x="149" y="84"/>
                    </a:cubicBezTo>
                    <a:cubicBezTo>
                      <a:pt x="153" y="89"/>
                      <a:pt x="159" y="104"/>
                      <a:pt x="163" y="111"/>
                    </a:cubicBezTo>
                    <a:cubicBezTo>
                      <a:pt x="166" y="118"/>
                      <a:pt x="174" y="110"/>
                      <a:pt x="174" y="110"/>
                    </a:cubicBezTo>
                    <a:cubicBezTo>
                      <a:pt x="174" y="110"/>
                      <a:pt x="174" y="112"/>
                      <a:pt x="177" y="107"/>
                    </a:cubicBezTo>
                    <a:cubicBezTo>
                      <a:pt x="179" y="102"/>
                      <a:pt x="179" y="99"/>
                      <a:pt x="180" y="97"/>
                    </a:cubicBezTo>
                    <a:cubicBezTo>
                      <a:pt x="182" y="94"/>
                      <a:pt x="182" y="96"/>
                      <a:pt x="188" y="98"/>
                    </a:cubicBezTo>
                    <a:cubicBezTo>
                      <a:pt x="193" y="99"/>
                      <a:pt x="194" y="116"/>
                      <a:pt x="197" y="120"/>
                    </a:cubicBezTo>
                    <a:cubicBezTo>
                      <a:pt x="199" y="123"/>
                      <a:pt x="203" y="123"/>
                      <a:pt x="207" y="122"/>
                    </a:cubicBezTo>
                    <a:cubicBezTo>
                      <a:pt x="206" y="137"/>
                      <a:pt x="201" y="150"/>
                      <a:pt x="194" y="162"/>
                    </a:cubicBezTo>
                    <a:cubicBezTo>
                      <a:pt x="190" y="160"/>
                      <a:pt x="183" y="158"/>
                      <a:pt x="1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0" name="Freeform 6"/>
              <p:cNvSpPr>
                <a:spLocks/>
              </p:cNvSpPr>
              <p:nvPr/>
            </p:nvSpPr>
            <p:spPr bwMode="auto">
              <a:xfrm>
                <a:off x="5932488" y="3314700"/>
                <a:ext cx="361950" cy="395288"/>
              </a:xfrm>
              <a:custGeom>
                <a:avLst/>
                <a:gdLst>
                  <a:gd name="T0" fmla="*/ 70 w 95"/>
                  <a:gd name="T1" fmla="*/ 8 h 104"/>
                  <a:gd name="T2" fmla="*/ 53 w 95"/>
                  <a:gd name="T3" fmla="*/ 9 h 104"/>
                  <a:gd name="T4" fmla="*/ 32 w 95"/>
                  <a:gd name="T5" fmla="*/ 0 h 104"/>
                  <a:gd name="T6" fmla="*/ 6 w 95"/>
                  <a:gd name="T7" fmla="*/ 13 h 104"/>
                  <a:gd name="T8" fmla="*/ 1 w 95"/>
                  <a:gd name="T9" fmla="*/ 34 h 104"/>
                  <a:gd name="T10" fmla="*/ 12 w 95"/>
                  <a:gd name="T11" fmla="*/ 52 h 104"/>
                  <a:gd name="T12" fmla="*/ 37 w 95"/>
                  <a:gd name="T13" fmla="*/ 52 h 104"/>
                  <a:gd name="T14" fmla="*/ 42 w 95"/>
                  <a:gd name="T15" fmla="*/ 71 h 104"/>
                  <a:gd name="T16" fmla="*/ 45 w 95"/>
                  <a:gd name="T17" fmla="*/ 90 h 104"/>
                  <a:gd name="T18" fmla="*/ 50 w 95"/>
                  <a:gd name="T19" fmla="*/ 101 h 104"/>
                  <a:gd name="T20" fmla="*/ 68 w 95"/>
                  <a:gd name="T21" fmla="*/ 98 h 104"/>
                  <a:gd name="T22" fmla="*/ 82 w 95"/>
                  <a:gd name="T23" fmla="*/ 78 h 104"/>
                  <a:gd name="T24" fmla="*/ 89 w 95"/>
                  <a:gd name="T25" fmla="*/ 56 h 104"/>
                  <a:gd name="T26" fmla="*/ 88 w 95"/>
                  <a:gd name="T27" fmla="*/ 40 h 104"/>
                  <a:gd name="T28" fmla="*/ 82 w 95"/>
                  <a:gd name="T29" fmla="*/ 18 h 104"/>
                  <a:gd name="T30" fmla="*/ 70 w 95"/>
                  <a:gd name="T31"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04">
                    <a:moveTo>
                      <a:pt x="70" y="8"/>
                    </a:moveTo>
                    <a:cubicBezTo>
                      <a:pt x="63" y="6"/>
                      <a:pt x="59" y="7"/>
                      <a:pt x="53" y="9"/>
                    </a:cubicBezTo>
                    <a:cubicBezTo>
                      <a:pt x="47" y="10"/>
                      <a:pt x="42" y="0"/>
                      <a:pt x="32" y="0"/>
                    </a:cubicBezTo>
                    <a:cubicBezTo>
                      <a:pt x="22" y="0"/>
                      <a:pt x="13" y="5"/>
                      <a:pt x="6" y="13"/>
                    </a:cubicBezTo>
                    <a:cubicBezTo>
                      <a:pt x="1" y="18"/>
                      <a:pt x="0" y="26"/>
                      <a:pt x="1" y="34"/>
                    </a:cubicBezTo>
                    <a:cubicBezTo>
                      <a:pt x="2" y="44"/>
                      <a:pt x="2" y="52"/>
                      <a:pt x="12" y="52"/>
                    </a:cubicBezTo>
                    <a:cubicBezTo>
                      <a:pt x="21" y="52"/>
                      <a:pt x="35" y="47"/>
                      <a:pt x="37" y="52"/>
                    </a:cubicBezTo>
                    <a:cubicBezTo>
                      <a:pt x="38" y="57"/>
                      <a:pt x="45" y="64"/>
                      <a:pt x="42" y="71"/>
                    </a:cubicBezTo>
                    <a:cubicBezTo>
                      <a:pt x="40" y="79"/>
                      <a:pt x="43" y="88"/>
                      <a:pt x="45" y="90"/>
                    </a:cubicBezTo>
                    <a:cubicBezTo>
                      <a:pt x="46" y="92"/>
                      <a:pt x="47" y="99"/>
                      <a:pt x="50" y="101"/>
                    </a:cubicBezTo>
                    <a:cubicBezTo>
                      <a:pt x="54" y="104"/>
                      <a:pt x="65" y="102"/>
                      <a:pt x="68" y="98"/>
                    </a:cubicBezTo>
                    <a:cubicBezTo>
                      <a:pt x="72" y="94"/>
                      <a:pt x="80" y="86"/>
                      <a:pt x="82" y="78"/>
                    </a:cubicBezTo>
                    <a:cubicBezTo>
                      <a:pt x="83" y="70"/>
                      <a:pt x="82" y="65"/>
                      <a:pt x="89" y="56"/>
                    </a:cubicBezTo>
                    <a:cubicBezTo>
                      <a:pt x="95" y="48"/>
                      <a:pt x="90" y="43"/>
                      <a:pt x="88" y="40"/>
                    </a:cubicBezTo>
                    <a:cubicBezTo>
                      <a:pt x="86" y="36"/>
                      <a:pt x="82" y="21"/>
                      <a:pt x="82" y="18"/>
                    </a:cubicBezTo>
                    <a:cubicBezTo>
                      <a:pt x="82" y="15"/>
                      <a:pt x="76" y="10"/>
                      <a:pt x="7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sp>
        <p:nvSpPr>
          <p:cNvPr id="54" name="TextBox 1"/>
          <p:cNvSpPr txBox="1"/>
          <p:nvPr/>
        </p:nvSpPr>
        <p:spPr>
          <a:xfrm>
            <a:off x="4494168" y="2676494"/>
            <a:ext cx="3225821" cy="954107"/>
          </a:xfrm>
          <a:prstGeom prst="rect">
            <a:avLst/>
          </a:prstGeom>
          <a:noFill/>
        </p:spPr>
        <p:txBody>
          <a:bodyPr wrap="square" rtlCol="0">
            <a:spAutoFit/>
          </a:bodyPr>
          <a:lstStyle/>
          <a:p>
            <a:pPr algn="ctr"/>
            <a:r>
              <a:rPr lang="en-US" altLang="zh-CN" sz="2800" dirty="0">
                <a:solidFill>
                  <a:schemeClr val="accent4">
                    <a:lumMod val="60000"/>
                    <a:lumOff val="40000"/>
                  </a:schemeClr>
                </a:solidFill>
                <a:latin typeface="Arial Rounded MT Bold" panose="020F0704030504030204" pitchFamily="34" charset="0"/>
                <a:ea typeface="Segoe UI Black" panose="020B0A02040204020203" pitchFamily="34" charset="0"/>
                <a:cs typeface="Segoe UI" panose="020B0502040204020203" pitchFamily="34" charset="0"/>
                <a:sym typeface="Microsoft YaHei" panose="020B0503020204020204" pitchFamily="34" charset="-122"/>
              </a:rPr>
              <a:t>Arial Rounded MT Bold</a:t>
            </a:r>
          </a:p>
        </p:txBody>
      </p:sp>
      <p:sp>
        <p:nvSpPr>
          <p:cNvPr id="59" name="椭圆 58"/>
          <p:cNvSpPr/>
          <p:nvPr/>
        </p:nvSpPr>
        <p:spPr>
          <a:xfrm>
            <a:off x="5759002" y="2074606"/>
            <a:ext cx="552450" cy="552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0" name="文本框 59"/>
          <p:cNvSpPr txBox="1"/>
          <p:nvPr/>
        </p:nvSpPr>
        <p:spPr>
          <a:xfrm>
            <a:off x="5852324" y="2090656"/>
            <a:ext cx="365806" cy="461665"/>
          </a:xfrm>
          <a:prstGeom prst="rect">
            <a:avLst/>
          </a:prstGeom>
          <a:noFill/>
        </p:spPr>
        <p:txBody>
          <a:bodyPr wrap="none" rtlCol="0">
            <a:spAutoFit/>
          </a:bodyPr>
          <a:lstStyle/>
          <a:p>
            <a:pPr algn="ctr"/>
            <a:r>
              <a:rPr lang="en-US" altLang="zh-CN" sz="2400" dirty="0">
                <a:solidFill>
                  <a:schemeClr val="bg2">
                    <a:lumMod val="25000"/>
                  </a:scheme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2</a:t>
            </a:r>
            <a:endParaRPr lang="zh-CN" altLang="en-US" sz="2400" dirty="0">
              <a:solidFill>
                <a:schemeClr val="bg2">
                  <a:lumMod val="25000"/>
                </a:scheme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endParaRPr>
          </a:p>
        </p:txBody>
      </p:sp>
      <p:sp>
        <p:nvSpPr>
          <p:cNvPr id="61" name="文本框 60">
            <a:extLst>
              <a:ext uri="{FF2B5EF4-FFF2-40B4-BE49-F238E27FC236}">
                <a16:creationId xmlns:a16="http://schemas.microsoft.com/office/drawing/2014/main" id="{A5172577-BAF0-AFB4-F31D-639392725172}"/>
              </a:ext>
            </a:extLst>
          </p:cNvPr>
          <p:cNvSpPr txBox="1"/>
          <p:nvPr/>
        </p:nvSpPr>
        <p:spPr>
          <a:xfrm>
            <a:off x="5044183" y="784382"/>
            <a:ext cx="2347893" cy="646331"/>
          </a:xfrm>
          <a:prstGeom prst="rect">
            <a:avLst/>
          </a:prstGeom>
          <a:noFill/>
        </p:spPr>
        <p:txBody>
          <a:bodyPr wrap="square" rtlCol="0">
            <a:spAutoFit/>
          </a:bodyPr>
          <a:lstStyle/>
          <a:p>
            <a:r>
              <a:rPr lang="en-US" altLang="zh-CN" sz="3600" dirty="0">
                <a:solidFill>
                  <a:schemeClr val="bg2">
                    <a:lumMod val="50000"/>
                  </a:schemeClr>
                </a:solidFill>
                <a:latin typeface="Arial Black" panose="020B0A04020102020204" pitchFamily="34" charset="0"/>
              </a:rPr>
              <a:t>• Font</a:t>
            </a:r>
            <a:endParaRPr lang="zh-CN" altLang="en-US" sz="3600" dirty="0">
              <a:solidFill>
                <a:schemeClr val="bg2">
                  <a:lumMod val="50000"/>
                </a:schemeClr>
              </a:solidFill>
              <a:latin typeface="Arial Black" panose="020B0A04020102020204" pitchFamily="34" charset="0"/>
            </a:endParaRPr>
          </a:p>
        </p:txBody>
      </p:sp>
      <p:sp>
        <p:nvSpPr>
          <p:cNvPr id="62" name="文本框 61">
            <a:extLst>
              <a:ext uri="{FF2B5EF4-FFF2-40B4-BE49-F238E27FC236}">
                <a16:creationId xmlns:a16="http://schemas.microsoft.com/office/drawing/2014/main" id="{06E7BB23-42C1-C103-C765-AAE5A646BAF8}"/>
              </a:ext>
            </a:extLst>
          </p:cNvPr>
          <p:cNvSpPr txBox="1"/>
          <p:nvPr/>
        </p:nvSpPr>
        <p:spPr>
          <a:xfrm>
            <a:off x="2068395" y="3453076"/>
            <a:ext cx="1356590" cy="800219"/>
          </a:xfrm>
          <a:prstGeom prst="rect">
            <a:avLst/>
          </a:prstGeom>
          <a:noFill/>
        </p:spPr>
        <p:txBody>
          <a:bodyPr wrap="square" rtlCol="0">
            <a:spAutoFit/>
          </a:bodyPr>
          <a:lstStyle/>
          <a:p>
            <a:r>
              <a:rPr lang="en-US" altLang="zh-CN" sz="18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Main uses</a:t>
            </a:r>
            <a:r>
              <a:rPr lang="zh-CN" altLang="en-US" sz="18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a:t>
            </a:r>
            <a:endParaRPr lang="en-US" altLang="zh-CN" sz="18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endParaRPr>
          </a:p>
          <a:p>
            <a:r>
              <a:rPr lang="en-US" altLang="zh-CN" sz="14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title</a:t>
            </a:r>
          </a:p>
          <a:p>
            <a:r>
              <a:rPr lang="en-US" altLang="zh-CN" sz="14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subtitle</a:t>
            </a:r>
          </a:p>
        </p:txBody>
      </p:sp>
      <p:sp>
        <p:nvSpPr>
          <p:cNvPr id="72" name="文本框 71">
            <a:extLst>
              <a:ext uri="{FF2B5EF4-FFF2-40B4-BE49-F238E27FC236}">
                <a16:creationId xmlns:a16="http://schemas.microsoft.com/office/drawing/2014/main" id="{2F9C6594-A449-E95B-D332-C2FE33047FE4}"/>
              </a:ext>
            </a:extLst>
          </p:cNvPr>
          <p:cNvSpPr txBox="1"/>
          <p:nvPr/>
        </p:nvSpPr>
        <p:spPr>
          <a:xfrm>
            <a:off x="5476899" y="3627055"/>
            <a:ext cx="1356590" cy="800219"/>
          </a:xfrm>
          <a:prstGeom prst="rect">
            <a:avLst/>
          </a:prstGeom>
          <a:noFill/>
        </p:spPr>
        <p:txBody>
          <a:bodyPr wrap="square" rtlCol="0">
            <a:spAutoFit/>
          </a:bodyPr>
          <a:lstStyle/>
          <a:p>
            <a:r>
              <a:rPr lang="en-US" altLang="zh-CN" sz="1800" dirty="0">
                <a:solidFill>
                  <a:schemeClr val="bg1"/>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Main uses</a:t>
            </a:r>
            <a:r>
              <a:rPr lang="zh-CN" altLang="en-US" sz="1800" dirty="0">
                <a:solidFill>
                  <a:schemeClr val="bg1"/>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a:t>
            </a:r>
            <a:endParaRPr lang="en-US" altLang="zh-CN" sz="1800" dirty="0">
              <a:solidFill>
                <a:schemeClr val="bg1"/>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endParaRPr>
          </a:p>
          <a:p>
            <a:r>
              <a:rPr lang="en-US" altLang="zh-CN" sz="1400" dirty="0">
                <a:solidFill>
                  <a:schemeClr val="bg1"/>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text</a:t>
            </a:r>
          </a:p>
          <a:p>
            <a:r>
              <a:rPr lang="en-US" altLang="zh-CN" sz="1400" dirty="0">
                <a:solidFill>
                  <a:schemeClr val="bg1"/>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small Text</a:t>
            </a:r>
          </a:p>
        </p:txBody>
      </p:sp>
      <p:sp>
        <p:nvSpPr>
          <p:cNvPr id="73" name="文本框 72">
            <a:extLst>
              <a:ext uri="{FF2B5EF4-FFF2-40B4-BE49-F238E27FC236}">
                <a16:creationId xmlns:a16="http://schemas.microsoft.com/office/drawing/2014/main" id="{4B4976D1-C424-6DE7-7470-D70B26F9119B}"/>
              </a:ext>
            </a:extLst>
          </p:cNvPr>
          <p:cNvSpPr txBox="1"/>
          <p:nvPr/>
        </p:nvSpPr>
        <p:spPr>
          <a:xfrm>
            <a:off x="8748331" y="3580812"/>
            <a:ext cx="1356590" cy="800219"/>
          </a:xfrm>
          <a:prstGeom prst="rect">
            <a:avLst/>
          </a:prstGeom>
          <a:noFill/>
        </p:spPr>
        <p:txBody>
          <a:bodyPr wrap="square" rtlCol="0">
            <a:spAutoFit/>
          </a:bodyPr>
          <a:lstStyle/>
          <a:p>
            <a:r>
              <a:rPr lang="en-US" altLang="zh-CN" sz="1800" dirty="0">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Main uses</a:t>
            </a:r>
            <a:r>
              <a:rPr lang="zh-CN" altLang="en-US" sz="1800" dirty="0">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a:t>
            </a:r>
            <a:endParaRPr lang="en-US" altLang="zh-CN" sz="1800" dirty="0">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endParaRPr>
          </a:p>
          <a:p>
            <a:r>
              <a:rPr lang="en-US" altLang="zh-CN" sz="1400" dirty="0">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text</a:t>
            </a:r>
          </a:p>
          <a:p>
            <a:r>
              <a:rPr lang="en-US" altLang="zh-CN" sz="1400" dirty="0">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small Text</a:t>
            </a:r>
          </a:p>
        </p:txBody>
      </p:sp>
      <p:sp>
        <p:nvSpPr>
          <p:cNvPr id="74" name="TextBox 1">
            <a:extLst>
              <a:ext uri="{FF2B5EF4-FFF2-40B4-BE49-F238E27FC236}">
                <a16:creationId xmlns:a16="http://schemas.microsoft.com/office/drawing/2014/main" id="{0B6A7205-C3EA-315D-ADC6-2F50531730EB}"/>
              </a:ext>
            </a:extLst>
          </p:cNvPr>
          <p:cNvSpPr txBox="1"/>
          <p:nvPr/>
        </p:nvSpPr>
        <p:spPr>
          <a:xfrm>
            <a:off x="4970732" y="4530031"/>
            <a:ext cx="2580211" cy="1384995"/>
          </a:xfrm>
          <a:prstGeom prst="rect">
            <a:avLst/>
          </a:prstGeom>
          <a:noFill/>
        </p:spPr>
        <p:txBody>
          <a:bodyPr wrap="square" rtlCol="0">
            <a:spAutoFit/>
          </a:bodyPr>
          <a:lstStyle/>
          <a:p>
            <a:r>
              <a:rPr lang="en-US" altLang="zh-CN" sz="20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Characteristic</a:t>
            </a:r>
            <a:r>
              <a:rPr lang="zh-CN" altLang="en-US" sz="20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a:t>
            </a:r>
            <a:endParaRPr lang="en-US" altLang="zh-CN" sz="20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endParaRPr>
          </a:p>
          <a:p>
            <a:r>
              <a:rPr lang="en-US" altLang="zh-CN" sz="16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rounded</a:t>
            </a:r>
          </a:p>
          <a:p>
            <a:r>
              <a:rPr lang="en-US" altLang="zh-CN" sz="16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friendly letterforms               • soft</a:t>
            </a:r>
          </a:p>
          <a:p>
            <a:r>
              <a:rPr lang="en-US" altLang="zh-CN" sz="16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convey relaxed feeling</a:t>
            </a:r>
          </a:p>
        </p:txBody>
      </p:sp>
      <p:sp>
        <p:nvSpPr>
          <p:cNvPr id="75" name="TextBox 1">
            <a:extLst>
              <a:ext uri="{FF2B5EF4-FFF2-40B4-BE49-F238E27FC236}">
                <a16:creationId xmlns:a16="http://schemas.microsoft.com/office/drawing/2014/main" id="{AAFBE8BF-7213-D177-6257-C6D8BB2AB950}"/>
              </a:ext>
            </a:extLst>
          </p:cNvPr>
          <p:cNvSpPr txBox="1"/>
          <p:nvPr/>
        </p:nvSpPr>
        <p:spPr>
          <a:xfrm>
            <a:off x="8267358" y="4621696"/>
            <a:ext cx="2580211" cy="1384995"/>
          </a:xfrm>
          <a:prstGeom prst="rect">
            <a:avLst/>
          </a:prstGeom>
          <a:noFill/>
        </p:spPr>
        <p:txBody>
          <a:bodyPr wrap="square" rtlCol="0">
            <a:spAutoFit/>
          </a:bodyPr>
          <a:lstStyle/>
          <a:p>
            <a:r>
              <a:rPr lang="en-US" altLang="zh-CN" sz="20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Characteristic</a:t>
            </a:r>
            <a:r>
              <a:rPr lang="zh-CN" altLang="en-US" sz="20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a:t>
            </a:r>
            <a:endParaRPr lang="en-US" altLang="zh-CN" sz="20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endParaRPr>
          </a:p>
          <a:p>
            <a:r>
              <a:rPr lang="en-US" altLang="zh-CN" sz="16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modern</a:t>
            </a:r>
          </a:p>
          <a:p>
            <a:r>
              <a:rPr lang="en-US" altLang="zh-CN" sz="16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clean                                 • easy to read</a:t>
            </a:r>
          </a:p>
          <a:p>
            <a:r>
              <a:rPr lang="en-US" altLang="zh-CN" sz="1600" dirty="0">
                <a:solidFill>
                  <a:schemeClr val="bg2">
                    <a:lumMod val="25000"/>
                  </a:schemeClr>
                </a:solidFill>
                <a:latin typeface="Arial Rounded MT Bold" panose="020F0704030504030204" pitchFamily="34" charset="0"/>
                <a:ea typeface="Microsoft YaHei" panose="020B0503020204020204" pitchFamily="34" charset="-122"/>
                <a:cs typeface="Arial" panose="020B0604020202020204" pitchFamily="34" charset="0"/>
                <a:sym typeface="Microsoft YaHei" panose="020B0503020204020204" pitchFamily="34" charset="-122"/>
              </a:rPr>
              <a:t>• concise</a:t>
            </a:r>
          </a:p>
        </p:txBody>
      </p:sp>
    </p:spTree>
    <p:extLst>
      <p:ext uri="{BB962C8B-B14F-4D97-AF65-F5344CB8AC3E}">
        <p14:creationId xmlns:p14="http://schemas.microsoft.com/office/powerpoint/2010/main" val="211402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par>
                                    <p:cTn id="10" presetID="6" presetClass="emph" presetSubtype="0" fill="hold" nodeType="withEffect" p14:presetBounceEnd="90000">
                                      <p:stCondLst>
                                        <p:cond delay="250"/>
                                      </p:stCondLst>
                                      <p:childTnLst>
                                        <p:animScale p14:bounceEnd="90000">
                                          <p:cBhvr>
                                            <p:cTn id="11" dur="1250" fill="hold"/>
                                            <p:tgtEl>
                                              <p:spTgt spid="71"/>
                                            </p:tgtEl>
                                          </p:cBhvr>
                                          <p:by x="105000" y="105000"/>
                                        </p:animScale>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37" presetClass="path" presetSubtype="0" accel="50000" decel="50000" fill="hold" grpId="1" nodeType="withEffect">
                                      <p:stCondLst>
                                        <p:cond delay="0"/>
                                      </p:stCondLst>
                                      <p:childTnLst>
                                        <p:animMotion origin="layout" path="M -8.33333E-7 -0.00093 C 0.03971 0.04514 0.06758 0.08449 0.13438 0.08102 C 0.20065 0.07731 0.24792 0.02616 0.27253 -0.00093 " pathEditMode="relative" rAng="0" ptsTypes="AAA">
                                          <p:cBhvr>
                                            <p:cTn id="17" dur="2000" spd="-100000" fill="hold"/>
                                            <p:tgtEl>
                                              <p:spTgt spid="53"/>
                                            </p:tgtEl>
                                            <p:attrNameLst>
                                              <p:attrName>ppt_x</p:attrName>
                                              <p:attrName>ppt_y</p:attrName>
                                            </p:attrNameLst>
                                          </p:cBhvr>
                                          <p:rCtr x="13620" y="4097"/>
                                        </p:animMotion>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44" presetClass="path" presetSubtype="0" accel="50000" decel="50000" fill="hold" grpId="1" nodeType="withEffect">
                                      <p:stCondLst>
                                        <p:cond delay="0"/>
                                      </p:stCondLst>
                                      <p:childTnLst>
                                        <p:animMotion origin="layout" path="M -0.00013 1.85185E-6 C -0.01953 -0.04144 -0.04414 -0.08403 -0.1332 -0.08357 C -0.22226 -0.08334 -0.25521 -0.02315 -0.26692 -0.00116 " pathEditMode="relative" rAng="0" ptsTypes="AAA">
                                          <p:cBhvr>
                                            <p:cTn id="22" dur="2000" spd="-100000" fill="hold"/>
                                            <p:tgtEl>
                                              <p:spTgt spid="52"/>
                                            </p:tgtEl>
                                            <p:attrNameLst>
                                              <p:attrName>ppt_x</p:attrName>
                                              <p:attrName>ppt_y</p:attrName>
                                            </p:attrNameLst>
                                          </p:cBhvr>
                                          <p:rCtr x="-13346" y="-4190"/>
                                        </p:animMotion>
                                      </p:childTnLst>
                                    </p:cTn>
                                  </p:par>
                                  <p:par>
                                    <p:cTn id="23" presetID="2" presetClass="entr" presetSubtype="8" decel="100000" fill="hold" grpId="0" nodeType="withEffect">
                                      <p:stCondLst>
                                        <p:cond delay="125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1000" fill="hold"/>
                                            <p:tgtEl>
                                              <p:spTgt spid="57"/>
                                            </p:tgtEl>
                                            <p:attrNameLst>
                                              <p:attrName>ppt_x</p:attrName>
                                            </p:attrNameLst>
                                          </p:cBhvr>
                                          <p:tavLst>
                                            <p:tav tm="0">
                                              <p:val>
                                                <p:strVal val="0-#ppt_w/2"/>
                                              </p:val>
                                            </p:tav>
                                            <p:tav tm="100000">
                                              <p:val>
                                                <p:strVal val="#ppt_x"/>
                                              </p:val>
                                            </p:tav>
                                          </p:tavLst>
                                        </p:anim>
                                        <p:anim calcmode="lin" valueType="num">
                                          <p:cBhvr additive="base">
                                            <p:cTn id="26" dur="1000" fill="hold"/>
                                            <p:tgtEl>
                                              <p:spTgt spid="57"/>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50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1000" fill="hold"/>
                                            <p:tgtEl>
                                              <p:spTgt spid="59"/>
                                            </p:tgtEl>
                                            <p:attrNameLst>
                                              <p:attrName>ppt_x</p:attrName>
                                            </p:attrNameLst>
                                          </p:cBhvr>
                                          <p:tavLst>
                                            <p:tav tm="0">
                                              <p:val>
                                                <p:strVal val="0-#ppt_w/2"/>
                                              </p:val>
                                            </p:tav>
                                            <p:tav tm="100000">
                                              <p:val>
                                                <p:strVal val="#ppt_x"/>
                                              </p:val>
                                            </p:tav>
                                          </p:tavLst>
                                        </p:anim>
                                        <p:anim calcmode="lin" valueType="num">
                                          <p:cBhvr additive="base">
                                            <p:cTn id="30" dur="1000" fill="hold"/>
                                            <p:tgtEl>
                                              <p:spTgt spid="59"/>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1750"/>
                                      </p:stCondLst>
                                      <p:childTnLst>
                                        <p:set>
                                          <p:cBhvr>
                                            <p:cTn id="32" dur="1" fill="hold">
                                              <p:stCondLst>
                                                <p:cond delay="0"/>
                                              </p:stCondLst>
                                            </p:cTn>
                                            <p:tgtEl>
                                              <p:spTgt spid="63"/>
                                            </p:tgtEl>
                                            <p:attrNameLst>
                                              <p:attrName>style.visibility</p:attrName>
                                            </p:attrNameLst>
                                          </p:cBhvr>
                                          <p:to>
                                            <p:strVal val="visible"/>
                                          </p:to>
                                        </p:set>
                                        <p:anim calcmode="lin" valueType="num">
                                          <p:cBhvr additive="base">
                                            <p:cTn id="33" dur="1000" fill="hold"/>
                                            <p:tgtEl>
                                              <p:spTgt spid="63"/>
                                            </p:tgtEl>
                                            <p:attrNameLst>
                                              <p:attrName>ppt_x</p:attrName>
                                            </p:attrNameLst>
                                          </p:cBhvr>
                                          <p:tavLst>
                                            <p:tav tm="0">
                                              <p:val>
                                                <p:strVal val="0-#ppt_w/2"/>
                                              </p:val>
                                            </p:tav>
                                            <p:tav tm="100000">
                                              <p:val>
                                                <p:strVal val="#ppt_x"/>
                                              </p:val>
                                            </p:tav>
                                          </p:tavLst>
                                        </p:anim>
                                        <p:anim calcmode="lin" valueType="num">
                                          <p:cBhvr additive="base">
                                            <p:cTn id="34" dur="1000" fill="hold"/>
                                            <p:tgtEl>
                                              <p:spTgt spid="63"/>
                                            </p:tgtEl>
                                            <p:attrNameLst>
                                              <p:attrName>ppt_y</p:attrName>
                                            </p:attrNameLst>
                                          </p:cBhvr>
                                          <p:tavLst>
                                            <p:tav tm="0">
                                              <p:val>
                                                <p:strVal val="#ppt_y"/>
                                              </p:val>
                                            </p:tav>
                                            <p:tav tm="100000">
                                              <p:val>
                                                <p:strVal val="#ppt_y"/>
                                              </p:val>
                                            </p:tav>
                                          </p:tavLst>
                                        </p:anim>
                                      </p:childTnLst>
                                    </p:cTn>
                                  </p:par>
                                </p:childTnLst>
                              </p:cTn>
                            </p:par>
                            <p:par>
                              <p:cTn id="35" fill="hold">
                                <p:stCondLst>
                                  <p:cond delay="4250"/>
                                </p:stCondLst>
                                <p:childTnLst>
                                  <p:par>
                                    <p:cTn id="36" presetID="10" presetClass="entr" presetSubtype="0" fill="hold" grpId="0" nodeType="afterEffect">
                                      <p:stCondLst>
                                        <p:cond delay="0"/>
                                      </p:stCondLst>
                                      <p:iterate type="lt">
                                        <p:tmPct val="10000"/>
                                      </p:iterate>
                                      <p:childTnLst>
                                        <p:set>
                                          <p:cBhvr>
                                            <p:cTn id="37" dur="1" fill="hold">
                                              <p:stCondLst>
                                                <p:cond delay="0"/>
                                              </p:stCondLst>
                                            </p:cTn>
                                            <p:tgtEl>
                                              <p:spTgt spid="54">
                                                <p:txEl>
                                                  <p:pRg st="0" end="0"/>
                                                </p:txEl>
                                              </p:spTgt>
                                            </p:tgtEl>
                                            <p:attrNameLst>
                                              <p:attrName>style.visibility</p:attrName>
                                            </p:attrNameLst>
                                          </p:cBhvr>
                                          <p:to>
                                            <p:strVal val="visible"/>
                                          </p:to>
                                        </p:set>
                                        <p:animEffect transition="in" filter="fade">
                                          <p:cBhvr>
                                            <p:cTn id="38" dur="500"/>
                                            <p:tgtEl>
                                              <p:spTgt spid="54">
                                                <p:txEl>
                                                  <p:pRg st="0" end="0"/>
                                                </p:txEl>
                                              </p:spTgt>
                                            </p:tgtEl>
                                          </p:cBhvr>
                                        </p:animEffect>
                                      </p:childTnLst>
                                    </p:cTn>
                                  </p:par>
                                  <p:par>
                                    <p:cTn id="39" presetID="10" presetClass="entr" presetSubtype="0" fill="hold" grpId="0" nodeType="withEffect">
                                      <p:stCondLst>
                                        <p:cond delay="0"/>
                                      </p:stCondLst>
                                      <p:iterate type="lt">
                                        <p:tmPct val="10000"/>
                                      </p:iterate>
                                      <p:childTnLst>
                                        <p:set>
                                          <p:cBhvr>
                                            <p:cTn id="40" dur="1" fill="hold">
                                              <p:stCondLst>
                                                <p:cond delay="0"/>
                                              </p:stCondLst>
                                            </p:cTn>
                                            <p:tgtEl>
                                              <p:spTgt spid="55">
                                                <p:txEl>
                                                  <p:pRg st="0" end="0"/>
                                                </p:txEl>
                                              </p:spTgt>
                                            </p:tgtEl>
                                            <p:attrNameLst>
                                              <p:attrName>style.visibility</p:attrName>
                                            </p:attrNameLst>
                                          </p:cBhvr>
                                          <p:to>
                                            <p:strVal val="visible"/>
                                          </p:to>
                                        </p:set>
                                        <p:animEffect transition="in" filter="fade">
                                          <p:cBhvr>
                                            <p:cTn id="41" dur="500"/>
                                            <p:tgtEl>
                                              <p:spTgt spid="55">
                                                <p:txEl>
                                                  <p:pRg st="0" end="0"/>
                                                </p:txEl>
                                              </p:spTgt>
                                            </p:tgtEl>
                                          </p:cBhvr>
                                        </p:animEffect>
                                      </p:childTnLst>
                                    </p:cTn>
                                  </p:par>
                                  <p:par>
                                    <p:cTn id="42" presetID="10" presetClass="entr" presetSubtype="0" fill="hold" grpId="0" nodeType="withEffect">
                                      <p:stCondLst>
                                        <p:cond delay="0"/>
                                      </p:stCondLst>
                                      <p:iterate type="lt">
                                        <p:tmPct val="10000"/>
                                      </p:iterate>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iterate type="lt">
                                        <p:tmPct val="10000"/>
                                      </p:iterate>
                                      <p:childTnLst>
                                        <p:set>
                                          <p:cBhvr>
                                            <p:cTn id="46" dur="1" fill="hold">
                                              <p:stCondLst>
                                                <p:cond delay="0"/>
                                              </p:stCondLst>
                                            </p:cTn>
                                            <p:tgtEl>
                                              <p:spTgt spid="65">
                                                <p:txEl>
                                                  <p:pRg st="0" end="0"/>
                                                </p:txEl>
                                              </p:spTgt>
                                            </p:tgtEl>
                                            <p:attrNameLst>
                                              <p:attrName>style.visibility</p:attrName>
                                            </p:attrNameLst>
                                          </p:cBhvr>
                                          <p:to>
                                            <p:strVal val="visible"/>
                                          </p:to>
                                        </p:set>
                                        <p:animEffect transition="in" filter="fade">
                                          <p:cBhvr>
                                            <p:cTn id="47" dur="500"/>
                                            <p:tgtEl>
                                              <p:spTgt spid="65">
                                                <p:txEl>
                                                  <p:pRg st="0" end="0"/>
                                                </p:txEl>
                                              </p:spTgt>
                                            </p:tgtEl>
                                          </p:cBhvr>
                                        </p:animEffect>
                                      </p:childTnLst>
                                    </p:cTn>
                                  </p:par>
                                  <p:par>
                                    <p:cTn id="48" presetID="10" presetClass="entr" presetSubtype="0" fill="hold" grpId="0" nodeType="withEffect">
                                      <p:stCondLst>
                                        <p:cond delay="0"/>
                                      </p:stCondLst>
                                      <p:iterate type="lt">
                                        <p:tmPct val="10000"/>
                                      </p:iterate>
                                      <p:childTnLst>
                                        <p:set>
                                          <p:cBhvr>
                                            <p:cTn id="49" dur="1" fill="hold">
                                              <p:stCondLst>
                                                <p:cond delay="0"/>
                                              </p:stCondLst>
                                            </p:cTn>
                                            <p:tgtEl>
                                              <p:spTgt spid="65">
                                                <p:txEl>
                                                  <p:pRg st="1" end="1"/>
                                                </p:txEl>
                                              </p:spTgt>
                                            </p:tgtEl>
                                            <p:attrNameLst>
                                              <p:attrName>style.visibility</p:attrName>
                                            </p:attrNameLst>
                                          </p:cBhvr>
                                          <p:to>
                                            <p:strVal val="visible"/>
                                          </p:to>
                                        </p:set>
                                        <p:animEffect transition="in" filter="fade">
                                          <p:cBhvr>
                                            <p:cTn id="50" dur="500"/>
                                            <p:tgtEl>
                                              <p:spTgt spid="65">
                                                <p:txEl>
                                                  <p:pRg st="1" end="1"/>
                                                </p:txEl>
                                              </p:spTgt>
                                            </p:tgtEl>
                                          </p:cBhvr>
                                        </p:animEffect>
                                      </p:childTnLst>
                                    </p:cTn>
                                  </p:par>
                                  <p:par>
                                    <p:cTn id="51" presetID="10" presetClass="entr" presetSubtype="0" fill="hold" grpId="0" nodeType="withEffect">
                                      <p:stCondLst>
                                        <p:cond delay="0"/>
                                      </p:stCondLst>
                                      <p:iterate type="lt">
                                        <p:tmPct val="10000"/>
                                      </p:iterate>
                                      <p:childTnLst>
                                        <p:set>
                                          <p:cBhvr>
                                            <p:cTn id="52" dur="1" fill="hold">
                                              <p:stCondLst>
                                                <p:cond delay="0"/>
                                              </p:stCondLst>
                                            </p:cTn>
                                            <p:tgtEl>
                                              <p:spTgt spid="65">
                                                <p:txEl>
                                                  <p:pRg st="2" end="2"/>
                                                </p:txEl>
                                              </p:spTgt>
                                            </p:tgtEl>
                                            <p:attrNameLst>
                                              <p:attrName>style.visibility</p:attrName>
                                            </p:attrNameLst>
                                          </p:cBhvr>
                                          <p:to>
                                            <p:strVal val="visible"/>
                                          </p:to>
                                        </p:set>
                                        <p:animEffect transition="in" filter="fade">
                                          <p:cBhvr>
                                            <p:cTn id="53" dur="500"/>
                                            <p:tgtEl>
                                              <p:spTgt spid="65">
                                                <p:txEl>
                                                  <p:pRg st="2" end="2"/>
                                                </p:txEl>
                                              </p:spTgt>
                                            </p:tgtEl>
                                          </p:cBhvr>
                                        </p:animEffect>
                                      </p:childTnLst>
                                    </p:cTn>
                                  </p:par>
                                  <p:par>
                                    <p:cTn id="54" presetID="10" presetClass="entr" presetSubtype="0" fill="hold" grpId="0" nodeType="withEffect">
                                      <p:stCondLst>
                                        <p:cond delay="0"/>
                                      </p:stCondLst>
                                      <p:iterate type="lt">
                                        <p:tmPct val="10000"/>
                                      </p:iterate>
                                      <p:childTnLst>
                                        <p:set>
                                          <p:cBhvr>
                                            <p:cTn id="55" dur="1" fill="hold">
                                              <p:stCondLst>
                                                <p:cond delay="0"/>
                                              </p:stCondLst>
                                            </p:cTn>
                                            <p:tgtEl>
                                              <p:spTgt spid="65">
                                                <p:txEl>
                                                  <p:pRg st="3" end="3"/>
                                                </p:txEl>
                                              </p:spTgt>
                                            </p:tgtEl>
                                            <p:attrNameLst>
                                              <p:attrName>style.visibility</p:attrName>
                                            </p:attrNameLst>
                                          </p:cBhvr>
                                          <p:to>
                                            <p:strVal val="visible"/>
                                          </p:to>
                                        </p:set>
                                        <p:animEffect transition="in" filter="fade">
                                          <p:cBhvr>
                                            <p:cTn id="56" dur="500"/>
                                            <p:tgtEl>
                                              <p:spTgt spid="65">
                                                <p:txEl>
                                                  <p:pRg st="3" end="3"/>
                                                </p:txEl>
                                              </p:spTgt>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p:tgtEl>
                                              <p:spTgt spid="58"/>
                                            </p:tgtEl>
                                            <p:attrNameLst>
                                              <p:attrName>ppt_y</p:attrName>
                                            </p:attrNameLst>
                                          </p:cBhvr>
                                          <p:tavLst>
                                            <p:tav tm="0">
                                              <p:val>
                                                <p:strVal val="#ppt_y+#ppt_h*1.125000"/>
                                              </p:val>
                                            </p:tav>
                                            <p:tav tm="100000">
                                              <p:val>
                                                <p:strVal val="#ppt_y"/>
                                              </p:val>
                                            </p:tav>
                                          </p:tavLst>
                                        </p:anim>
                                        <p:animEffect transition="in" filter="wipe(up)">
                                          <p:cBhvr>
                                            <p:cTn id="60" dur="500"/>
                                            <p:tgtEl>
                                              <p:spTgt spid="58"/>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p:tgtEl>
                                              <p:spTgt spid="60"/>
                                            </p:tgtEl>
                                            <p:attrNameLst>
                                              <p:attrName>ppt_y</p:attrName>
                                            </p:attrNameLst>
                                          </p:cBhvr>
                                          <p:tavLst>
                                            <p:tav tm="0">
                                              <p:val>
                                                <p:strVal val="#ppt_y+#ppt_h*1.125000"/>
                                              </p:val>
                                            </p:tav>
                                            <p:tav tm="100000">
                                              <p:val>
                                                <p:strVal val="#ppt_y"/>
                                              </p:val>
                                            </p:tav>
                                          </p:tavLst>
                                        </p:anim>
                                        <p:animEffect transition="in" filter="wipe(up)">
                                          <p:cBhvr>
                                            <p:cTn id="64" dur="500"/>
                                            <p:tgtEl>
                                              <p:spTgt spid="60"/>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p:tgtEl>
                                              <p:spTgt spid="64"/>
                                            </p:tgtEl>
                                            <p:attrNameLst>
                                              <p:attrName>ppt_y</p:attrName>
                                            </p:attrNameLst>
                                          </p:cBhvr>
                                          <p:tavLst>
                                            <p:tav tm="0">
                                              <p:val>
                                                <p:strVal val="#ppt_y+#ppt_h*1.125000"/>
                                              </p:val>
                                            </p:tav>
                                            <p:tav tm="100000">
                                              <p:val>
                                                <p:strVal val="#ppt_y"/>
                                              </p:val>
                                            </p:tav>
                                          </p:tavLst>
                                        </p:anim>
                                        <p:animEffect transition="in" filter="wipe(up)">
                                          <p:cBhvr>
                                            <p:cTn id="68" dur="500"/>
                                            <p:tgtEl>
                                              <p:spTgt spid="64"/>
                                            </p:tgtEl>
                                          </p:cBhvr>
                                        </p:animEffect>
                                      </p:childTnLst>
                                    </p:cTn>
                                  </p:par>
                                  <p:par>
                                    <p:cTn id="69" presetID="10" presetClass="entr" presetSubtype="0" fill="hold" grpId="0" nodeType="withEffect">
                                      <p:stCondLst>
                                        <p:cond delay="0"/>
                                      </p:stCondLst>
                                      <p:iterate type="lt">
                                        <p:tmPct val="10000"/>
                                      </p:iterate>
                                      <p:childTnLst>
                                        <p:set>
                                          <p:cBhvr>
                                            <p:cTn id="70" dur="1" fill="hold">
                                              <p:stCondLst>
                                                <p:cond delay="0"/>
                                              </p:stCondLst>
                                            </p:cTn>
                                            <p:tgtEl>
                                              <p:spTgt spid="74">
                                                <p:txEl>
                                                  <p:pRg st="0" end="0"/>
                                                </p:txEl>
                                              </p:spTgt>
                                            </p:tgtEl>
                                            <p:attrNameLst>
                                              <p:attrName>style.visibility</p:attrName>
                                            </p:attrNameLst>
                                          </p:cBhvr>
                                          <p:to>
                                            <p:strVal val="visible"/>
                                          </p:to>
                                        </p:set>
                                        <p:animEffect transition="in" filter="fade">
                                          <p:cBhvr>
                                            <p:cTn id="71" dur="500"/>
                                            <p:tgtEl>
                                              <p:spTgt spid="74">
                                                <p:txEl>
                                                  <p:pRg st="0" end="0"/>
                                                </p:txEl>
                                              </p:spTgt>
                                            </p:tgtEl>
                                          </p:cBhvr>
                                        </p:animEffect>
                                      </p:childTnLst>
                                    </p:cTn>
                                  </p:par>
                                  <p:par>
                                    <p:cTn id="72" presetID="10" presetClass="entr" presetSubtype="0" fill="hold" grpId="0" nodeType="withEffect">
                                      <p:stCondLst>
                                        <p:cond delay="0"/>
                                      </p:stCondLst>
                                      <p:iterate type="lt">
                                        <p:tmPct val="10000"/>
                                      </p:iterate>
                                      <p:childTnLst>
                                        <p:set>
                                          <p:cBhvr>
                                            <p:cTn id="73" dur="1" fill="hold">
                                              <p:stCondLst>
                                                <p:cond delay="0"/>
                                              </p:stCondLst>
                                            </p:cTn>
                                            <p:tgtEl>
                                              <p:spTgt spid="74">
                                                <p:txEl>
                                                  <p:pRg st="1" end="1"/>
                                                </p:txEl>
                                              </p:spTgt>
                                            </p:tgtEl>
                                            <p:attrNameLst>
                                              <p:attrName>style.visibility</p:attrName>
                                            </p:attrNameLst>
                                          </p:cBhvr>
                                          <p:to>
                                            <p:strVal val="visible"/>
                                          </p:to>
                                        </p:set>
                                        <p:animEffect transition="in" filter="fade">
                                          <p:cBhvr>
                                            <p:cTn id="74" dur="500"/>
                                            <p:tgtEl>
                                              <p:spTgt spid="74">
                                                <p:txEl>
                                                  <p:pRg st="1" end="1"/>
                                                </p:txEl>
                                              </p:spTgt>
                                            </p:tgtEl>
                                          </p:cBhvr>
                                        </p:animEffect>
                                      </p:childTnLst>
                                    </p:cTn>
                                  </p:par>
                                  <p:par>
                                    <p:cTn id="75" presetID="10" presetClass="entr" presetSubtype="0" fill="hold" grpId="0" nodeType="withEffect">
                                      <p:stCondLst>
                                        <p:cond delay="0"/>
                                      </p:stCondLst>
                                      <p:iterate type="lt">
                                        <p:tmPct val="10000"/>
                                      </p:iterate>
                                      <p:childTnLst>
                                        <p:set>
                                          <p:cBhvr>
                                            <p:cTn id="76" dur="1" fill="hold">
                                              <p:stCondLst>
                                                <p:cond delay="0"/>
                                              </p:stCondLst>
                                            </p:cTn>
                                            <p:tgtEl>
                                              <p:spTgt spid="74">
                                                <p:txEl>
                                                  <p:pRg st="2" end="2"/>
                                                </p:txEl>
                                              </p:spTgt>
                                            </p:tgtEl>
                                            <p:attrNameLst>
                                              <p:attrName>style.visibility</p:attrName>
                                            </p:attrNameLst>
                                          </p:cBhvr>
                                          <p:to>
                                            <p:strVal val="visible"/>
                                          </p:to>
                                        </p:set>
                                        <p:animEffect transition="in" filter="fade">
                                          <p:cBhvr>
                                            <p:cTn id="77" dur="500"/>
                                            <p:tgtEl>
                                              <p:spTgt spid="74">
                                                <p:txEl>
                                                  <p:pRg st="2" end="2"/>
                                                </p:txEl>
                                              </p:spTgt>
                                            </p:tgtEl>
                                          </p:cBhvr>
                                        </p:animEffect>
                                      </p:childTnLst>
                                    </p:cTn>
                                  </p:par>
                                  <p:par>
                                    <p:cTn id="78" presetID="10" presetClass="entr" presetSubtype="0" fill="hold" grpId="0" nodeType="withEffect">
                                      <p:stCondLst>
                                        <p:cond delay="0"/>
                                      </p:stCondLst>
                                      <p:iterate type="lt">
                                        <p:tmPct val="10000"/>
                                      </p:iterate>
                                      <p:childTnLst>
                                        <p:set>
                                          <p:cBhvr>
                                            <p:cTn id="79" dur="1" fill="hold">
                                              <p:stCondLst>
                                                <p:cond delay="0"/>
                                              </p:stCondLst>
                                            </p:cTn>
                                            <p:tgtEl>
                                              <p:spTgt spid="74">
                                                <p:txEl>
                                                  <p:pRg st="3" end="3"/>
                                                </p:txEl>
                                              </p:spTgt>
                                            </p:tgtEl>
                                            <p:attrNameLst>
                                              <p:attrName>style.visibility</p:attrName>
                                            </p:attrNameLst>
                                          </p:cBhvr>
                                          <p:to>
                                            <p:strVal val="visible"/>
                                          </p:to>
                                        </p:set>
                                        <p:animEffect transition="in" filter="fade">
                                          <p:cBhvr>
                                            <p:cTn id="80" dur="500"/>
                                            <p:tgtEl>
                                              <p:spTgt spid="74">
                                                <p:txEl>
                                                  <p:pRg st="3" end="3"/>
                                                </p:txEl>
                                              </p:spTgt>
                                            </p:tgtEl>
                                          </p:cBhvr>
                                        </p:animEffect>
                                      </p:childTnLst>
                                    </p:cTn>
                                  </p:par>
                                  <p:par>
                                    <p:cTn id="81" presetID="10" presetClass="entr" presetSubtype="0" fill="hold" grpId="0" nodeType="withEffect">
                                      <p:stCondLst>
                                        <p:cond delay="0"/>
                                      </p:stCondLst>
                                      <p:iterate type="lt">
                                        <p:tmPct val="10000"/>
                                      </p:iterate>
                                      <p:childTnLst>
                                        <p:set>
                                          <p:cBhvr>
                                            <p:cTn id="82" dur="1" fill="hold">
                                              <p:stCondLst>
                                                <p:cond delay="0"/>
                                              </p:stCondLst>
                                            </p:cTn>
                                            <p:tgtEl>
                                              <p:spTgt spid="75">
                                                <p:txEl>
                                                  <p:pRg st="0" end="0"/>
                                                </p:txEl>
                                              </p:spTgt>
                                            </p:tgtEl>
                                            <p:attrNameLst>
                                              <p:attrName>style.visibility</p:attrName>
                                            </p:attrNameLst>
                                          </p:cBhvr>
                                          <p:to>
                                            <p:strVal val="visible"/>
                                          </p:to>
                                        </p:set>
                                        <p:animEffect transition="in" filter="fade">
                                          <p:cBhvr>
                                            <p:cTn id="83" dur="500"/>
                                            <p:tgtEl>
                                              <p:spTgt spid="75">
                                                <p:txEl>
                                                  <p:pRg st="0" end="0"/>
                                                </p:txEl>
                                              </p:spTgt>
                                            </p:tgtEl>
                                          </p:cBhvr>
                                        </p:animEffect>
                                      </p:childTnLst>
                                    </p:cTn>
                                  </p:par>
                                  <p:par>
                                    <p:cTn id="84" presetID="10" presetClass="entr" presetSubtype="0" fill="hold" grpId="0" nodeType="withEffect">
                                      <p:stCondLst>
                                        <p:cond delay="0"/>
                                      </p:stCondLst>
                                      <p:iterate type="lt">
                                        <p:tmPct val="10000"/>
                                      </p:iterate>
                                      <p:childTnLst>
                                        <p:set>
                                          <p:cBhvr>
                                            <p:cTn id="85" dur="1" fill="hold">
                                              <p:stCondLst>
                                                <p:cond delay="0"/>
                                              </p:stCondLst>
                                            </p:cTn>
                                            <p:tgtEl>
                                              <p:spTgt spid="75">
                                                <p:txEl>
                                                  <p:pRg st="1" end="1"/>
                                                </p:txEl>
                                              </p:spTgt>
                                            </p:tgtEl>
                                            <p:attrNameLst>
                                              <p:attrName>style.visibility</p:attrName>
                                            </p:attrNameLst>
                                          </p:cBhvr>
                                          <p:to>
                                            <p:strVal val="visible"/>
                                          </p:to>
                                        </p:set>
                                        <p:animEffect transition="in" filter="fade">
                                          <p:cBhvr>
                                            <p:cTn id="86" dur="500"/>
                                            <p:tgtEl>
                                              <p:spTgt spid="75">
                                                <p:txEl>
                                                  <p:pRg st="1" end="1"/>
                                                </p:txEl>
                                              </p:spTgt>
                                            </p:tgtEl>
                                          </p:cBhvr>
                                        </p:animEffect>
                                      </p:childTnLst>
                                    </p:cTn>
                                  </p:par>
                                  <p:par>
                                    <p:cTn id="87" presetID="10" presetClass="entr" presetSubtype="0" fill="hold" grpId="0" nodeType="withEffect">
                                      <p:stCondLst>
                                        <p:cond delay="0"/>
                                      </p:stCondLst>
                                      <p:iterate type="lt">
                                        <p:tmPct val="10000"/>
                                      </p:iterate>
                                      <p:childTnLst>
                                        <p:set>
                                          <p:cBhvr>
                                            <p:cTn id="88" dur="1" fill="hold">
                                              <p:stCondLst>
                                                <p:cond delay="0"/>
                                              </p:stCondLst>
                                            </p:cTn>
                                            <p:tgtEl>
                                              <p:spTgt spid="75">
                                                <p:txEl>
                                                  <p:pRg st="2" end="2"/>
                                                </p:txEl>
                                              </p:spTgt>
                                            </p:tgtEl>
                                            <p:attrNameLst>
                                              <p:attrName>style.visibility</p:attrName>
                                            </p:attrNameLst>
                                          </p:cBhvr>
                                          <p:to>
                                            <p:strVal val="visible"/>
                                          </p:to>
                                        </p:set>
                                        <p:animEffect transition="in" filter="fade">
                                          <p:cBhvr>
                                            <p:cTn id="89" dur="500"/>
                                            <p:tgtEl>
                                              <p:spTgt spid="75">
                                                <p:txEl>
                                                  <p:pRg st="2" end="2"/>
                                                </p:txEl>
                                              </p:spTgt>
                                            </p:tgtEl>
                                          </p:cBhvr>
                                        </p:animEffect>
                                      </p:childTnLst>
                                    </p:cTn>
                                  </p:par>
                                  <p:par>
                                    <p:cTn id="90" presetID="10" presetClass="entr" presetSubtype="0" fill="hold" grpId="0" nodeType="withEffect">
                                      <p:stCondLst>
                                        <p:cond delay="0"/>
                                      </p:stCondLst>
                                      <p:iterate type="lt">
                                        <p:tmPct val="10000"/>
                                      </p:iterate>
                                      <p:childTnLst>
                                        <p:set>
                                          <p:cBhvr>
                                            <p:cTn id="91" dur="1" fill="hold">
                                              <p:stCondLst>
                                                <p:cond delay="0"/>
                                              </p:stCondLst>
                                            </p:cTn>
                                            <p:tgtEl>
                                              <p:spTgt spid="75">
                                                <p:txEl>
                                                  <p:pRg st="3" end="3"/>
                                                </p:txEl>
                                              </p:spTgt>
                                            </p:tgtEl>
                                            <p:attrNameLst>
                                              <p:attrName>style.visibility</p:attrName>
                                            </p:attrNameLst>
                                          </p:cBhvr>
                                          <p:to>
                                            <p:strVal val="visible"/>
                                          </p:to>
                                        </p:set>
                                        <p:animEffect transition="in" filter="fade">
                                          <p:cBhvr>
                                            <p:cTn id="92" dur="500"/>
                                            <p:tgtEl>
                                              <p:spTgt spid="75">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1000"/>
                                            <p:tgtEl>
                                              <p:spTgt spid="62"/>
                                            </p:tgtEl>
                                          </p:cBhvr>
                                        </p:animEffect>
                                        <p:anim calcmode="lin" valueType="num">
                                          <p:cBhvr>
                                            <p:cTn id="98" dur="1000" fill="hold"/>
                                            <p:tgtEl>
                                              <p:spTgt spid="62"/>
                                            </p:tgtEl>
                                            <p:attrNameLst>
                                              <p:attrName>ppt_x</p:attrName>
                                            </p:attrNameLst>
                                          </p:cBhvr>
                                          <p:tavLst>
                                            <p:tav tm="0">
                                              <p:val>
                                                <p:strVal val="#ppt_x"/>
                                              </p:val>
                                            </p:tav>
                                            <p:tav tm="100000">
                                              <p:val>
                                                <p:strVal val="#ppt_x"/>
                                              </p:val>
                                            </p:tav>
                                          </p:tavLst>
                                        </p:anim>
                                        <p:anim calcmode="lin" valueType="num">
                                          <p:cBhvr>
                                            <p:cTn id="99" dur="1000" fill="hold"/>
                                            <p:tgtEl>
                                              <p:spTgt spid="6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1000"/>
                                            <p:tgtEl>
                                              <p:spTgt spid="72"/>
                                            </p:tgtEl>
                                          </p:cBhvr>
                                        </p:animEffect>
                                        <p:anim calcmode="lin" valueType="num">
                                          <p:cBhvr>
                                            <p:cTn id="103" dur="1000" fill="hold"/>
                                            <p:tgtEl>
                                              <p:spTgt spid="72"/>
                                            </p:tgtEl>
                                            <p:attrNameLst>
                                              <p:attrName>ppt_x</p:attrName>
                                            </p:attrNameLst>
                                          </p:cBhvr>
                                          <p:tavLst>
                                            <p:tav tm="0">
                                              <p:val>
                                                <p:strVal val="#ppt_x"/>
                                              </p:val>
                                            </p:tav>
                                            <p:tav tm="100000">
                                              <p:val>
                                                <p:strVal val="#ppt_x"/>
                                              </p:val>
                                            </p:tav>
                                          </p:tavLst>
                                        </p:anim>
                                        <p:anim calcmode="lin" valueType="num">
                                          <p:cBhvr>
                                            <p:cTn id="104" dur="1000" fill="hold"/>
                                            <p:tgtEl>
                                              <p:spTgt spid="72"/>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fade">
                                          <p:cBhvr>
                                            <p:cTn id="107" dur="1000"/>
                                            <p:tgtEl>
                                              <p:spTgt spid="73"/>
                                            </p:tgtEl>
                                          </p:cBhvr>
                                        </p:animEffect>
                                        <p:anim calcmode="lin" valueType="num">
                                          <p:cBhvr>
                                            <p:cTn id="108" dur="1000" fill="hold"/>
                                            <p:tgtEl>
                                              <p:spTgt spid="73"/>
                                            </p:tgtEl>
                                            <p:attrNameLst>
                                              <p:attrName>ppt_x</p:attrName>
                                            </p:attrNameLst>
                                          </p:cBhvr>
                                          <p:tavLst>
                                            <p:tav tm="0">
                                              <p:val>
                                                <p:strVal val="#ppt_x"/>
                                              </p:val>
                                            </p:tav>
                                            <p:tav tm="100000">
                                              <p:val>
                                                <p:strVal val="#ppt_x"/>
                                              </p:val>
                                            </p:tav>
                                          </p:tavLst>
                                        </p:anim>
                                        <p:anim calcmode="lin" valueType="num">
                                          <p:cBhvr>
                                            <p:cTn id="10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5" grpId="0" build="allAtOnce"/>
          <p:bldP spid="56" grpId="0" build="allAtOnce"/>
          <p:bldP spid="57" grpId="0" animBg="1"/>
          <p:bldP spid="58" grpId="0"/>
          <p:bldP spid="63" grpId="0" animBg="1"/>
          <p:bldP spid="64" grpId="0"/>
          <p:bldP spid="65" grpId="0" build="allAtOnce"/>
          <p:bldP spid="54" grpId="0" build="allAtOnce"/>
          <p:bldP spid="59" grpId="0" animBg="1"/>
          <p:bldP spid="60" grpId="0"/>
          <p:bldP spid="62" grpId="0"/>
          <p:bldP spid="72" grpId="0"/>
          <p:bldP spid="73" grpId="0"/>
          <p:bldP spid="74" grpId="0" build="allAtOnce"/>
          <p:bldP spid="75" grpId="0" build="allAtOnce"/>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par>
                                    <p:cTn id="10" presetID="6" presetClass="emph" presetSubtype="0" fill="hold" nodeType="withEffect">
                                      <p:stCondLst>
                                        <p:cond delay="250"/>
                                      </p:stCondLst>
                                      <p:childTnLst>
                                        <p:animScale>
                                          <p:cBhvr>
                                            <p:cTn id="11" dur="1250" fill="hold"/>
                                            <p:tgtEl>
                                              <p:spTgt spid="71"/>
                                            </p:tgtEl>
                                          </p:cBhvr>
                                          <p:by x="105000" y="105000"/>
                                        </p:animScale>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37" presetClass="path" presetSubtype="0" accel="50000" decel="50000" fill="hold" grpId="1" nodeType="withEffect">
                                      <p:stCondLst>
                                        <p:cond delay="0"/>
                                      </p:stCondLst>
                                      <p:childTnLst>
                                        <p:animMotion origin="layout" path="M -8.33333E-7 -0.00093 C 0.03971 0.04514 0.06758 0.08449 0.13438 0.08102 C 0.20065 0.07731 0.24792 0.02616 0.27253 -0.00093 " pathEditMode="relative" rAng="0" ptsTypes="AAA">
                                          <p:cBhvr>
                                            <p:cTn id="17" dur="2000" spd="-100000" fill="hold"/>
                                            <p:tgtEl>
                                              <p:spTgt spid="53"/>
                                            </p:tgtEl>
                                            <p:attrNameLst>
                                              <p:attrName>ppt_x</p:attrName>
                                              <p:attrName>ppt_y</p:attrName>
                                            </p:attrNameLst>
                                          </p:cBhvr>
                                          <p:rCtr x="13620" y="4097"/>
                                        </p:animMotion>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44" presetClass="path" presetSubtype="0" accel="50000" decel="50000" fill="hold" grpId="1" nodeType="withEffect">
                                      <p:stCondLst>
                                        <p:cond delay="0"/>
                                      </p:stCondLst>
                                      <p:childTnLst>
                                        <p:animMotion origin="layout" path="M -0.00013 1.85185E-6 C -0.01953 -0.04144 -0.04414 -0.08403 -0.1332 -0.08357 C -0.22226 -0.08334 -0.25521 -0.02315 -0.26692 -0.00116 " pathEditMode="relative" rAng="0" ptsTypes="AAA">
                                          <p:cBhvr>
                                            <p:cTn id="22" dur="2000" spd="-100000" fill="hold"/>
                                            <p:tgtEl>
                                              <p:spTgt spid="52"/>
                                            </p:tgtEl>
                                            <p:attrNameLst>
                                              <p:attrName>ppt_x</p:attrName>
                                              <p:attrName>ppt_y</p:attrName>
                                            </p:attrNameLst>
                                          </p:cBhvr>
                                          <p:rCtr x="-13346" y="-4190"/>
                                        </p:animMotion>
                                      </p:childTnLst>
                                    </p:cTn>
                                  </p:par>
                                  <p:par>
                                    <p:cTn id="23" presetID="2" presetClass="entr" presetSubtype="8" decel="100000" fill="hold" grpId="0" nodeType="withEffect">
                                      <p:stCondLst>
                                        <p:cond delay="125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1000" fill="hold"/>
                                            <p:tgtEl>
                                              <p:spTgt spid="57"/>
                                            </p:tgtEl>
                                            <p:attrNameLst>
                                              <p:attrName>ppt_x</p:attrName>
                                            </p:attrNameLst>
                                          </p:cBhvr>
                                          <p:tavLst>
                                            <p:tav tm="0">
                                              <p:val>
                                                <p:strVal val="0-#ppt_w/2"/>
                                              </p:val>
                                            </p:tav>
                                            <p:tav tm="100000">
                                              <p:val>
                                                <p:strVal val="#ppt_x"/>
                                              </p:val>
                                            </p:tav>
                                          </p:tavLst>
                                        </p:anim>
                                        <p:anim calcmode="lin" valueType="num">
                                          <p:cBhvr additive="base">
                                            <p:cTn id="26" dur="1000" fill="hold"/>
                                            <p:tgtEl>
                                              <p:spTgt spid="57"/>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50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1000" fill="hold"/>
                                            <p:tgtEl>
                                              <p:spTgt spid="59"/>
                                            </p:tgtEl>
                                            <p:attrNameLst>
                                              <p:attrName>ppt_x</p:attrName>
                                            </p:attrNameLst>
                                          </p:cBhvr>
                                          <p:tavLst>
                                            <p:tav tm="0">
                                              <p:val>
                                                <p:strVal val="0-#ppt_w/2"/>
                                              </p:val>
                                            </p:tav>
                                            <p:tav tm="100000">
                                              <p:val>
                                                <p:strVal val="#ppt_x"/>
                                              </p:val>
                                            </p:tav>
                                          </p:tavLst>
                                        </p:anim>
                                        <p:anim calcmode="lin" valueType="num">
                                          <p:cBhvr additive="base">
                                            <p:cTn id="30" dur="1000" fill="hold"/>
                                            <p:tgtEl>
                                              <p:spTgt spid="59"/>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1750"/>
                                      </p:stCondLst>
                                      <p:childTnLst>
                                        <p:set>
                                          <p:cBhvr>
                                            <p:cTn id="32" dur="1" fill="hold">
                                              <p:stCondLst>
                                                <p:cond delay="0"/>
                                              </p:stCondLst>
                                            </p:cTn>
                                            <p:tgtEl>
                                              <p:spTgt spid="63"/>
                                            </p:tgtEl>
                                            <p:attrNameLst>
                                              <p:attrName>style.visibility</p:attrName>
                                            </p:attrNameLst>
                                          </p:cBhvr>
                                          <p:to>
                                            <p:strVal val="visible"/>
                                          </p:to>
                                        </p:set>
                                        <p:anim calcmode="lin" valueType="num">
                                          <p:cBhvr additive="base">
                                            <p:cTn id="33" dur="1000" fill="hold"/>
                                            <p:tgtEl>
                                              <p:spTgt spid="63"/>
                                            </p:tgtEl>
                                            <p:attrNameLst>
                                              <p:attrName>ppt_x</p:attrName>
                                            </p:attrNameLst>
                                          </p:cBhvr>
                                          <p:tavLst>
                                            <p:tav tm="0">
                                              <p:val>
                                                <p:strVal val="0-#ppt_w/2"/>
                                              </p:val>
                                            </p:tav>
                                            <p:tav tm="100000">
                                              <p:val>
                                                <p:strVal val="#ppt_x"/>
                                              </p:val>
                                            </p:tav>
                                          </p:tavLst>
                                        </p:anim>
                                        <p:anim calcmode="lin" valueType="num">
                                          <p:cBhvr additive="base">
                                            <p:cTn id="34" dur="1000" fill="hold"/>
                                            <p:tgtEl>
                                              <p:spTgt spid="63"/>
                                            </p:tgtEl>
                                            <p:attrNameLst>
                                              <p:attrName>ppt_y</p:attrName>
                                            </p:attrNameLst>
                                          </p:cBhvr>
                                          <p:tavLst>
                                            <p:tav tm="0">
                                              <p:val>
                                                <p:strVal val="#ppt_y"/>
                                              </p:val>
                                            </p:tav>
                                            <p:tav tm="100000">
                                              <p:val>
                                                <p:strVal val="#ppt_y"/>
                                              </p:val>
                                            </p:tav>
                                          </p:tavLst>
                                        </p:anim>
                                      </p:childTnLst>
                                    </p:cTn>
                                  </p:par>
                                </p:childTnLst>
                              </p:cTn>
                            </p:par>
                            <p:par>
                              <p:cTn id="35" fill="hold">
                                <p:stCondLst>
                                  <p:cond delay="4250"/>
                                </p:stCondLst>
                                <p:childTnLst>
                                  <p:par>
                                    <p:cTn id="36" presetID="10" presetClass="entr" presetSubtype="0" fill="hold" grpId="0" nodeType="afterEffect">
                                      <p:stCondLst>
                                        <p:cond delay="0"/>
                                      </p:stCondLst>
                                      <p:iterate type="lt">
                                        <p:tmPct val="10000"/>
                                      </p:iterate>
                                      <p:childTnLst>
                                        <p:set>
                                          <p:cBhvr>
                                            <p:cTn id="37" dur="1" fill="hold">
                                              <p:stCondLst>
                                                <p:cond delay="0"/>
                                              </p:stCondLst>
                                            </p:cTn>
                                            <p:tgtEl>
                                              <p:spTgt spid="54">
                                                <p:txEl>
                                                  <p:pRg st="0" end="0"/>
                                                </p:txEl>
                                              </p:spTgt>
                                            </p:tgtEl>
                                            <p:attrNameLst>
                                              <p:attrName>style.visibility</p:attrName>
                                            </p:attrNameLst>
                                          </p:cBhvr>
                                          <p:to>
                                            <p:strVal val="visible"/>
                                          </p:to>
                                        </p:set>
                                        <p:animEffect transition="in" filter="fade">
                                          <p:cBhvr>
                                            <p:cTn id="38" dur="500"/>
                                            <p:tgtEl>
                                              <p:spTgt spid="54">
                                                <p:txEl>
                                                  <p:pRg st="0" end="0"/>
                                                </p:txEl>
                                              </p:spTgt>
                                            </p:tgtEl>
                                          </p:cBhvr>
                                        </p:animEffect>
                                      </p:childTnLst>
                                    </p:cTn>
                                  </p:par>
                                  <p:par>
                                    <p:cTn id="39" presetID="10" presetClass="entr" presetSubtype="0" fill="hold" grpId="0" nodeType="withEffect">
                                      <p:stCondLst>
                                        <p:cond delay="0"/>
                                      </p:stCondLst>
                                      <p:iterate type="lt">
                                        <p:tmPct val="10000"/>
                                      </p:iterate>
                                      <p:childTnLst>
                                        <p:set>
                                          <p:cBhvr>
                                            <p:cTn id="40" dur="1" fill="hold">
                                              <p:stCondLst>
                                                <p:cond delay="0"/>
                                              </p:stCondLst>
                                            </p:cTn>
                                            <p:tgtEl>
                                              <p:spTgt spid="55">
                                                <p:txEl>
                                                  <p:pRg st="0" end="0"/>
                                                </p:txEl>
                                              </p:spTgt>
                                            </p:tgtEl>
                                            <p:attrNameLst>
                                              <p:attrName>style.visibility</p:attrName>
                                            </p:attrNameLst>
                                          </p:cBhvr>
                                          <p:to>
                                            <p:strVal val="visible"/>
                                          </p:to>
                                        </p:set>
                                        <p:animEffect transition="in" filter="fade">
                                          <p:cBhvr>
                                            <p:cTn id="41" dur="500"/>
                                            <p:tgtEl>
                                              <p:spTgt spid="55">
                                                <p:txEl>
                                                  <p:pRg st="0" end="0"/>
                                                </p:txEl>
                                              </p:spTgt>
                                            </p:tgtEl>
                                          </p:cBhvr>
                                        </p:animEffect>
                                      </p:childTnLst>
                                    </p:cTn>
                                  </p:par>
                                  <p:par>
                                    <p:cTn id="42" presetID="10" presetClass="entr" presetSubtype="0" fill="hold" grpId="0" nodeType="withEffect">
                                      <p:stCondLst>
                                        <p:cond delay="0"/>
                                      </p:stCondLst>
                                      <p:iterate type="lt">
                                        <p:tmPct val="10000"/>
                                      </p:iterate>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iterate type="lt">
                                        <p:tmPct val="10000"/>
                                      </p:iterate>
                                      <p:childTnLst>
                                        <p:set>
                                          <p:cBhvr>
                                            <p:cTn id="46" dur="1" fill="hold">
                                              <p:stCondLst>
                                                <p:cond delay="0"/>
                                              </p:stCondLst>
                                            </p:cTn>
                                            <p:tgtEl>
                                              <p:spTgt spid="65">
                                                <p:txEl>
                                                  <p:pRg st="0" end="0"/>
                                                </p:txEl>
                                              </p:spTgt>
                                            </p:tgtEl>
                                            <p:attrNameLst>
                                              <p:attrName>style.visibility</p:attrName>
                                            </p:attrNameLst>
                                          </p:cBhvr>
                                          <p:to>
                                            <p:strVal val="visible"/>
                                          </p:to>
                                        </p:set>
                                        <p:animEffect transition="in" filter="fade">
                                          <p:cBhvr>
                                            <p:cTn id="47" dur="500"/>
                                            <p:tgtEl>
                                              <p:spTgt spid="65">
                                                <p:txEl>
                                                  <p:pRg st="0" end="0"/>
                                                </p:txEl>
                                              </p:spTgt>
                                            </p:tgtEl>
                                          </p:cBhvr>
                                        </p:animEffect>
                                      </p:childTnLst>
                                    </p:cTn>
                                  </p:par>
                                  <p:par>
                                    <p:cTn id="48" presetID="10" presetClass="entr" presetSubtype="0" fill="hold" grpId="0" nodeType="withEffect">
                                      <p:stCondLst>
                                        <p:cond delay="0"/>
                                      </p:stCondLst>
                                      <p:iterate type="lt">
                                        <p:tmPct val="10000"/>
                                      </p:iterate>
                                      <p:childTnLst>
                                        <p:set>
                                          <p:cBhvr>
                                            <p:cTn id="49" dur="1" fill="hold">
                                              <p:stCondLst>
                                                <p:cond delay="0"/>
                                              </p:stCondLst>
                                            </p:cTn>
                                            <p:tgtEl>
                                              <p:spTgt spid="65">
                                                <p:txEl>
                                                  <p:pRg st="1" end="1"/>
                                                </p:txEl>
                                              </p:spTgt>
                                            </p:tgtEl>
                                            <p:attrNameLst>
                                              <p:attrName>style.visibility</p:attrName>
                                            </p:attrNameLst>
                                          </p:cBhvr>
                                          <p:to>
                                            <p:strVal val="visible"/>
                                          </p:to>
                                        </p:set>
                                        <p:animEffect transition="in" filter="fade">
                                          <p:cBhvr>
                                            <p:cTn id="50" dur="500"/>
                                            <p:tgtEl>
                                              <p:spTgt spid="65">
                                                <p:txEl>
                                                  <p:pRg st="1" end="1"/>
                                                </p:txEl>
                                              </p:spTgt>
                                            </p:tgtEl>
                                          </p:cBhvr>
                                        </p:animEffect>
                                      </p:childTnLst>
                                    </p:cTn>
                                  </p:par>
                                  <p:par>
                                    <p:cTn id="51" presetID="10" presetClass="entr" presetSubtype="0" fill="hold" grpId="0" nodeType="withEffect">
                                      <p:stCondLst>
                                        <p:cond delay="0"/>
                                      </p:stCondLst>
                                      <p:iterate type="lt">
                                        <p:tmPct val="10000"/>
                                      </p:iterate>
                                      <p:childTnLst>
                                        <p:set>
                                          <p:cBhvr>
                                            <p:cTn id="52" dur="1" fill="hold">
                                              <p:stCondLst>
                                                <p:cond delay="0"/>
                                              </p:stCondLst>
                                            </p:cTn>
                                            <p:tgtEl>
                                              <p:spTgt spid="65">
                                                <p:txEl>
                                                  <p:pRg st="2" end="2"/>
                                                </p:txEl>
                                              </p:spTgt>
                                            </p:tgtEl>
                                            <p:attrNameLst>
                                              <p:attrName>style.visibility</p:attrName>
                                            </p:attrNameLst>
                                          </p:cBhvr>
                                          <p:to>
                                            <p:strVal val="visible"/>
                                          </p:to>
                                        </p:set>
                                        <p:animEffect transition="in" filter="fade">
                                          <p:cBhvr>
                                            <p:cTn id="53" dur="500"/>
                                            <p:tgtEl>
                                              <p:spTgt spid="65">
                                                <p:txEl>
                                                  <p:pRg st="2" end="2"/>
                                                </p:txEl>
                                              </p:spTgt>
                                            </p:tgtEl>
                                          </p:cBhvr>
                                        </p:animEffect>
                                      </p:childTnLst>
                                    </p:cTn>
                                  </p:par>
                                  <p:par>
                                    <p:cTn id="54" presetID="10" presetClass="entr" presetSubtype="0" fill="hold" grpId="0" nodeType="withEffect">
                                      <p:stCondLst>
                                        <p:cond delay="0"/>
                                      </p:stCondLst>
                                      <p:iterate type="lt">
                                        <p:tmPct val="10000"/>
                                      </p:iterate>
                                      <p:childTnLst>
                                        <p:set>
                                          <p:cBhvr>
                                            <p:cTn id="55" dur="1" fill="hold">
                                              <p:stCondLst>
                                                <p:cond delay="0"/>
                                              </p:stCondLst>
                                            </p:cTn>
                                            <p:tgtEl>
                                              <p:spTgt spid="65">
                                                <p:txEl>
                                                  <p:pRg st="3" end="3"/>
                                                </p:txEl>
                                              </p:spTgt>
                                            </p:tgtEl>
                                            <p:attrNameLst>
                                              <p:attrName>style.visibility</p:attrName>
                                            </p:attrNameLst>
                                          </p:cBhvr>
                                          <p:to>
                                            <p:strVal val="visible"/>
                                          </p:to>
                                        </p:set>
                                        <p:animEffect transition="in" filter="fade">
                                          <p:cBhvr>
                                            <p:cTn id="56" dur="500"/>
                                            <p:tgtEl>
                                              <p:spTgt spid="65">
                                                <p:txEl>
                                                  <p:pRg st="3" end="3"/>
                                                </p:txEl>
                                              </p:spTgt>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p:tgtEl>
                                              <p:spTgt spid="58"/>
                                            </p:tgtEl>
                                            <p:attrNameLst>
                                              <p:attrName>ppt_y</p:attrName>
                                            </p:attrNameLst>
                                          </p:cBhvr>
                                          <p:tavLst>
                                            <p:tav tm="0">
                                              <p:val>
                                                <p:strVal val="#ppt_y+#ppt_h*1.125000"/>
                                              </p:val>
                                            </p:tav>
                                            <p:tav tm="100000">
                                              <p:val>
                                                <p:strVal val="#ppt_y"/>
                                              </p:val>
                                            </p:tav>
                                          </p:tavLst>
                                        </p:anim>
                                        <p:animEffect transition="in" filter="wipe(up)">
                                          <p:cBhvr>
                                            <p:cTn id="60" dur="500"/>
                                            <p:tgtEl>
                                              <p:spTgt spid="58"/>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p:tgtEl>
                                              <p:spTgt spid="60"/>
                                            </p:tgtEl>
                                            <p:attrNameLst>
                                              <p:attrName>ppt_y</p:attrName>
                                            </p:attrNameLst>
                                          </p:cBhvr>
                                          <p:tavLst>
                                            <p:tav tm="0">
                                              <p:val>
                                                <p:strVal val="#ppt_y+#ppt_h*1.125000"/>
                                              </p:val>
                                            </p:tav>
                                            <p:tav tm="100000">
                                              <p:val>
                                                <p:strVal val="#ppt_y"/>
                                              </p:val>
                                            </p:tav>
                                          </p:tavLst>
                                        </p:anim>
                                        <p:animEffect transition="in" filter="wipe(up)">
                                          <p:cBhvr>
                                            <p:cTn id="64" dur="500"/>
                                            <p:tgtEl>
                                              <p:spTgt spid="60"/>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p:tgtEl>
                                              <p:spTgt spid="64"/>
                                            </p:tgtEl>
                                            <p:attrNameLst>
                                              <p:attrName>ppt_y</p:attrName>
                                            </p:attrNameLst>
                                          </p:cBhvr>
                                          <p:tavLst>
                                            <p:tav tm="0">
                                              <p:val>
                                                <p:strVal val="#ppt_y+#ppt_h*1.125000"/>
                                              </p:val>
                                            </p:tav>
                                            <p:tav tm="100000">
                                              <p:val>
                                                <p:strVal val="#ppt_y"/>
                                              </p:val>
                                            </p:tav>
                                          </p:tavLst>
                                        </p:anim>
                                        <p:animEffect transition="in" filter="wipe(up)">
                                          <p:cBhvr>
                                            <p:cTn id="68" dur="500"/>
                                            <p:tgtEl>
                                              <p:spTgt spid="64"/>
                                            </p:tgtEl>
                                          </p:cBhvr>
                                        </p:animEffect>
                                      </p:childTnLst>
                                    </p:cTn>
                                  </p:par>
                                  <p:par>
                                    <p:cTn id="69" presetID="10" presetClass="entr" presetSubtype="0" fill="hold" grpId="0" nodeType="withEffect">
                                      <p:stCondLst>
                                        <p:cond delay="0"/>
                                      </p:stCondLst>
                                      <p:iterate type="lt">
                                        <p:tmPct val="10000"/>
                                      </p:iterate>
                                      <p:childTnLst>
                                        <p:set>
                                          <p:cBhvr>
                                            <p:cTn id="70" dur="1" fill="hold">
                                              <p:stCondLst>
                                                <p:cond delay="0"/>
                                              </p:stCondLst>
                                            </p:cTn>
                                            <p:tgtEl>
                                              <p:spTgt spid="74">
                                                <p:txEl>
                                                  <p:pRg st="0" end="0"/>
                                                </p:txEl>
                                              </p:spTgt>
                                            </p:tgtEl>
                                            <p:attrNameLst>
                                              <p:attrName>style.visibility</p:attrName>
                                            </p:attrNameLst>
                                          </p:cBhvr>
                                          <p:to>
                                            <p:strVal val="visible"/>
                                          </p:to>
                                        </p:set>
                                        <p:animEffect transition="in" filter="fade">
                                          <p:cBhvr>
                                            <p:cTn id="71" dur="500"/>
                                            <p:tgtEl>
                                              <p:spTgt spid="74">
                                                <p:txEl>
                                                  <p:pRg st="0" end="0"/>
                                                </p:txEl>
                                              </p:spTgt>
                                            </p:tgtEl>
                                          </p:cBhvr>
                                        </p:animEffect>
                                      </p:childTnLst>
                                    </p:cTn>
                                  </p:par>
                                  <p:par>
                                    <p:cTn id="72" presetID="10" presetClass="entr" presetSubtype="0" fill="hold" grpId="0" nodeType="withEffect">
                                      <p:stCondLst>
                                        <p:cond delay="0"/>
                                      </p:stCondLst>
                                      <p:iterate type="lt">
                                        <p:tmPct val="10000"/>
                                      </p:iterate>
                                      <p:childTnLst>
                                        <p:set>
                                          <p:cBhvr>
                                            <p:cTn id="73" dur="1" fill="hold">
                                              <p:stCondLst>
                                                <p:cond delay="0"/>
                                              </p:stCondLst>
                                            </p:cTn>
                                            <p:tgtEl>
                                              <p:spTgt spid="74">
                                                <p:txEl>
                                                  <p:pRg st="1" end="1"/>
                                                </p:txEl>
                                              </p:spTgt>
                                            </p:tgtEl>
                                            <p:attrNameLst>
                                              <p:attrName>style.visibility</p:attrName>
                                            </p:attrNameLst>
                                          </p:cBhvr>
                                          <p:to>
                                            <p:strVal val="visible"/>
                                          </p:to>
                                        </p:set>
                                        <p:animEffect transition="in" filter="fade">
                                          <p:cBhvr>
                                            <p:cTn id="74" dur="500"/>
                                            <p:tgtEl>
                                              <p:spTgt spid="74">
                                                <p:txEl>
                                                  <p:pRg st="1" end="1"/>
                                                </p:txEl>
                                              </p:spTgt>
                                            </p:tgtEl>
                                          </p:cBhvr>
                                        </p:animEffect>
                                      </p:childTnLst>
                                    </p:cTn>
                                  </p:par>
                                  <p:par>
                                    <p:cTn id="75" presetID="10" presetClass="entr" presetSubtype="0" fill="hold" grpId="0" nodeType="withEffect">
                                      <p:stCondLst>
                                        <p:cond delay="0"/>
                                      </p:stCondLst>
                                      <p:iterate type="lt">
                                        <p:tmPct val="10000"/>
                                      </p:iterate>
                                      <p:childTnLst>
                                        <p:set>
                                          <p:cBhvr>
                                            <p:cTn id="76" dur="1" fill="hold">
                                              <p:stCondLst>
                                                <p:cond delay="0"/>
                                              </p:stCondLst>
                                            </p:cTn>
                                            <p:tgtEl>
                                              <p:spTgt spid="74">
                                                <p:txEl>
                                                  <p:pRg st="2" end="2"/>
                                                </p:txEl>
                                              </p:spTgt>
                                            </p:tgtEl>
                                            <p:attrNameLst>
                                              <p:attrName>style.visibility</p:attrName>
                                            </p:attrNameLst>
                                          </p:cBhvr>
                                          <p:to>
                                            <p:strVal val="visible"/>
                                          </p:to>
                                        </p:set>
                                        <p:animEffect transition="in" filter="fade">
                                          <p:cBhvr>
                                            <p:cTn id="77" dur="500"/>
                                            <p:tgtEl>
                                              <p:spTgt spid="74">
                                                <p:txEl>
                                                  <p:pRg st="2" end="2"/>
                                                </p:txEl>
                                              </p:spTgt>
                                            </p:tgtEl>
                                          </p:cBhvr>
                                        </p:animEffect>
                                      </p:childTnLst>
                                    </p:cTn>
                                  </p:par>
                                  <p:par>
                                    <p:cTn id="78" presetID="10" presetClass="entr" presetSubtype="0" fill="hold" grpId="0" nodeType="withEffect">
                                      <p:stCondLst>
                                        <p:cond delay="0"/>
                                      </p:stCondLst>
                                      <p:iterate type="lt">
                                        <p:tmPct val="10000"/>
                                      </p:iterate>
                                      <p:childTnLst>
                                        <p:set>
                                          <p:cBhvr>
                                            <p:cTn id="79" dur="1" fill="hold">
                                              <p:stCondLst>
                                                <p:cond delay="0"/>
                                              </p:stCondLst>
                                            </p:cTn>
                                            <p:tgtEl>
                                              <p:spTgt spid="74">
                                                <p:txEl>
                                                  <p:pRg st="3" end="3"/>
                                                </p:txEl>
                                              </p:spTgt>
                                            </p:tgtEl>
                                            <p:attrNameLst>
                                              <p:attrName>style.visibility</p:attrName>
                                            </p:attrNameLst>
                                          </p:cBhvr>
                                          <p:to>
                                            <p:strVal val="visible"/>
                                          </p:to>
                                        </p:set>
                                        <p:animEffect transition="in" filter="fade">
                                          <p:cBhvr>
                                            <p:cTn id="80" dur="500"/>
                                            <p:tgtEl>
                                              <p:spTgt spid="74">
                                                <p:txEl>
                                                  <p:pRg st="3" end="3"/>
                                                </p:txEl>
                                              </p:spTgt>
                                            </p:tgtEl>
                                          </p:cBhvr>
                                        </p:animEffect>
                                      </p:childTnLst>
                                    </p:cTn>
                                  </p:par>
                                  <p:par>
                                    <p:cTn id="81" presetID="10" presetClass="entr" presetSubtype="0" fill="hold" grpId="0" nodeType="withEffect">
                                      <p:stCondLst>
                                        <p:cond delay="0"/>
                                      </p:stCondLst>
                                      <p:iterate type="lt">
                                        <p:tmPct val="10000"/>
                                      </p:iterate>
                                      <p:childTnLst>
                                        <p:set>
                                          <p:cBhvr>
                                            <p:cTn id="82" dur="1" fill="hold">
                                              <p:stCondLst>
                                                <p:cond delay="0"/>
                                              </p:stCondLst>
                                            </p:cTn>
                                            <p:tgtEl>
                                              <p:spTgt spid="75">
                                                <p:txEl>
                                                  <p:pRg st="0" end="0"/>
                                                </p:txEl>
                                              </p:spTgt>
                                            </p:tgtEl>
                                            <p:attrNameLst>
                                              <p:attrName>style.visibility</p:attrName>
                                            </p:attrNameLst>
                                          </p:cBhvr>
                                          <p:to>
                                            <p:strVal val="visible"/>
                                          </p:to>
                                        </p:set>
                                        <p:animEffect transition="in" filter="fade">
                                          <p:cBhvr>
                                            <p:cTn id="83" dur="500"/>
                                            <p:tgtEl>
                                              <p:spTgt spid="75">
                                                <p:txEl>
                                                  <p:pRg st="0" end="0"/>
                                                </p:txEl>
                                              </p:spTgt>
                                            </p:tgtEl>
                                          </p:cBhvr>
                                        </p:animEffect>
                                      </p:childTnLst>
                                    </p:cTn>
                                  </p:par>
                                  <p:par>
                                    <p:cTn id="84" presetID="10" presetClass="entr" presetSubtype="0" fill="hold" grpId="0" nodeType="withEffect">
                                      <p:stCondLst>
                                        <p:cond delay="0"/>
                                      </p:stCondLst>
                                      <p:iterate type="lt">
                                        <p:tmPct val="10000"/>
                                      </p:iterate>
                                      <p:childTnLst>
                                        <p:set>
                                          <p:cBhvr>
                                            <p:cTn id="85" dur="1" fill="hold">
                                              <p:stCondLst>
                                                <p:cond delay="0"/>
                                              </p:stCondLst>
                                            </p:cTn>
                                            <p:tgtEl>
                                              <p:spTgt spid="75">
                                                <p:txEl>
                                                  <p:pRg st="1" end="1"/>
                                                </p:txEl>
                                              </p:spTgt>
                                            </p:tgtEl>
                                            <p:attrNameLst>
                                              <p:attrName>style.visibility</p:attrName>
                                            </p:attrNameLst>
                                          </p:cBhvr>
                                          <p:to>
                                            <p:strVal val="visible"/>
                                          </p:to>
                                        </p:set>
                                        <p:animEffect transition="in" filter="fade">
                                          <p:cBhvr>
                                            <p:cTn id="86" dur="500"/>
                                            <p:tgtEl>
                                              <p:spTgt spid="75">
                                                <p:txEl>
                                                  <p:pRg st="1" end="1"/>
                                                </p:txEl>
                                              </p:spTgt>
                                            </p:tgtEl>
                                          </p:cBhvr>
                                        </p:animEffect>
                                      </p:childTnLst>
                                    </p:cTn>
                                  </p:par>
                                  <p:par>
                                    <p:cTn id="87" presetID="10" presetClass="entr" presetSubtype="0" fill="hold" grpId="0" nodeType="withEffect">
                                      <p:stCondLst>
                                        <p:cond delay="0"/>
                                      </p:stCondLst>
                                      <p:iterate type="lt">
                                        <p:tmPct val="10000"/>
                                      </p:iterate>
                                      <p:childTnLst>
                                        <p:set>
                                          <p:cBhvr>
                                            <p:cTn id="88" dur="1" fill="hold">
                                              <p:stCondLst>
                                                <p:cond delay="0"/>
                                              </p:stCondLst>
                                            </p:cTn>
                                            <p:tgtEl>
                                              <p:spTgt spid="75">
                                                <p:txEl>
                                                  <p:pRg st="2" end="2"/>
                                                </p:txEl>
                                              </p:spTgt>
                                            </p:tgtEl>
                                            <p:attrNameLst>
                                              <p:attrName>style.visibility</p:attrName>
                                            </p:attrNameLst>
                                          </p:cBhvr>
                                          <p:to>
                                            <p:strVal val="visible"/>
                                          </p:to>
                                        </p:set>
                                        <p:animEffect transition="in" filter="fade">
                                          <p:cBhvr>
                                            <p:cTn id="89" dur="500"/>
                                            <p:tgtEl>
                                              <p:spTgt spid="75">
                                                <p:txEl>
                                                  <p:pRg st="2" end="2"/>
                                                </p:txEl>
                                              </p:spTgt>
                                            </p:tgtEl>
                                          </p:cBhvr>
                                        </p:animEffect>
                                      </p:childTnLst>
                                    </p:cTn>
                                  </p:par>
                                  <p:par>
                                    <p:cTn id="90" presetID="10" presetClass="entr" presetSubtype="0" fill="hold" grpId="0" nodeType="withEffect">
                                      <p:stCondLst>
                                        <p:cond delay="0"/>
                                      </p:stCondLst>
                                      <p:iterate type="lt">
                                        <p:tmPct val="10000"/>
                                      </p:iterate>
                                      <p:childTnLst>
                                        <p:set>
                                          <p:cBhvr>
                                            <p:cTn id="91" dur="1" fill="hold">
                                              <p:stCondLst>
                                                <p:cond delay="0"/>
                                              </p:stCondLst>
                                            </p:cTn>
                                            <p:tgtEl>
                                              <p:spTgt spid="75">
                                                <p:txEl>
                                                  <p:pRg st="3" end="3"/>
                                                </p:txEl>
                                              </p:spTgt>
                                            </p:tgtEl>
                                            <p:attrNameLst>
                                              <p:attrName>style.visibility</p:attrName>
                                            </p:attrNameLst>
                                          </p:cBhvr>
                                          <p:to>
                                            <p:strVal val="visible"/>
                                          </p:to>
                                        </p:set>
                                        <p:animEffect transition="in" filter="fade">
                                          <p:cBhvr>
                                            <p:cTn id="92" dur="500"/>
                                            <p:tgtEl>
                                              <p:spTgt spid="75">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1000"/>
                                            <p:tgtEl>
                                              <p:spTgt spid="62"/>
                                            </p:tgtEl>
                                          </p:cBhvr>
                                        </p:animEffect>
                                        <p:anim calcmode="lin" valueType="num">
                                          <p:cBhvr>
                                            <p:cTn id="98" dur="1000" fill="hold"/>
                                            <p:tgtEl>
                                              <p:spTgt spid="62"/>
                                            </p:tgtEl>
                                            <p:attrNameLst>
                                              <p:attrName>ppt_x</p:attrName>
                                            </p:attrNameLst>
                                          </p:cBhvr>
                                          <p:tavLst>
                                            <p:tav tm="0">
                                              <p:val>
                                                <p:strVal val="#ppt_x"/>
                                              </p:val>
                                            </p:tav>
                                            <p:tav tm="100000">
                                              <p:val>
                                                <p:strVal val="#ppt_x"/>
                                              </p:val>
                                            </p:tav>
                                          </p:tavLst>
                                        </p:anim>
                                        <p:anim calcmode="lin" valueType="num">
                                          <p:cBhvr>
                                            <p:cTn id="99" dur="1000" fill="hold"/>
                                            <p:tgtEl>
                                              <p:spTgt spid="6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1000"/>
                                            <p:tgtEl>
                                              <p:spTgt spid="72"/>
                                            </p:tgtEl>
                                          </p:cBhvr>
                                        </p:animEffect>
                                        <p:anim calcmode="lin" valueType="num">
                                          <p:cBhvr>
                                            <p:cTn id="103" dur="1000" fill="hold"/>
                                            <p:tgtEl>
                                              <p:spTgt spid="72"/>
                                            </p:tgtEl>
                                            <p:attrNameLst>
                                              <p:attrName>ppt_x</p:attrName>
                                            </p:attrNameLst>
                                          </p:cBhvr>
                                          <p:tavLst>
                                            <p:tav tm="0">
                                              <p:val>
                                                <p:strVal val="#ppt_x"/>
                                              </p:val>
                                            </p:tav>
                                            <p:tav tm="100000">
                                              <p:val>
                                                <p:strVal val="#ppt_x"/>
                                              </p:val>
                                            </p:tav>
                                          </p:tavLst>
                                        </p:anim>
                                        <p:anim calcmode="lin" valueType="num">
                                          <p:cBhvr>
                                            <p:cTn id="104" dur="1000" fill="hold"/>
                                            <p:tgtEl>
                                              <p:spTgt spid="72"/>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fade">
                                          <p:cBhvr>
                                            <p:cTn id="107" dur="1000"/>
                                            <p:tgtEl>
                                              <p:spTgt spid="73"/>
                                            </p:tgtEl>
                                          </p:cBhvr>
                                        </p:animEffect>
                                        <p:anim calcmode="lin" valueType="num">
                                          <p:cBhvr>
                                            <p:cTn id="108" dur="1000" fill="hold"/>
                                            <p:tgtEl>
                                              <p:spTgt spid="73"/>
                                            </p:tgtEl>
                                            <p:attrNameLst>
                                              <p:attrName>ppt_x</p:attrName>
                                            </p:attrNameLst>
                                          </p:cBhvr>
                                          <p:tavLst>
                                            <p:tav tm="0">
                                              <p:val>
                                                <p:strVal val="#ppt_x"/>
                                              </p:val>
                                            </p:tav>
                                            <p:tav tm="100000">
                                              <p:val>
                                                <p:strVal val="#ppt_x"/>
                                              </p:val>
                                            </p:tav>
                                          </p:tavLst>
                                        </p:anim>
                                        <p:anim calcmode="lin" valueType="num">
                                          <p:cBhvr>
                                            <p:cTn id="10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5" grpId="0" build="allAtOnce"/>
          <p:bldP spid="56" grpId="0" build="allAtOnce"/>
          <p:bldP spid="57" grpId="0" animBg="1"/>
          <p:bldP spid="58" grpId="0"/>
          <p:bldP spid="63" grpId="0" animBg="1"/>
          <p:bldP spid="64" grpId="0"/>
          <p:bldP spid="65" grpId="0" build="allAtOnce"/>
          <p:bldP spid="54" grpId="0" build="allAtOnce"/>
          <p:bldP spid="59" grpId="0" animBg="1"/>
          <p:bldP spid="60" grpId="0"/>
          <p:bldP spid="62" grpId="0"/>
          <p:bldP spid="72" grpId="0"/>
          <p:bldP spid="73" grpId="0"/>
          <p:bldP spid="74" grpId="0" build="allAtOnce"/>
          <p:bldP spid="75" grpId="0" build="allAtOnce"/>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Microsoft YaHei" panose="020B0503020204020204" pitchFamily="34" charset="-122"/>
                <a:ea typeface="Microsoft YaHei" panose="020B0503020204020204" pitchFamily="34" charset="-122"/>
                <a:sym typeface="Microsoft YaHei" panose="020B0503020204020204" pitchFamily="34" charset="-122"/>
              </a:rPr>
              <a:pPr/>
              <a:t>33</a:t>
            </a:fld>
            <a:endParaRPr lang="zh-CN" alt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cxnSp>
        <p:nvCxnSpPr>
          <p:cNvPr id="7" name="直接连接符 6"/>
          <p:cNvCxnSpPr>
            <a:stCxn id="2" idx="0"/>
          </p:cNvCxnSpPr>
          <p:nvPr/>
        </p:nvCxnSpPr>
        <p:spPr>
          <a:xfrm flipV="1">
            <a:off x="6094809" y="2924175"/>
            <a:ext cx="10716" cy="3421696"/>
          </a:xfrm>
          <a:prstGeom prst="line">
            <a:avLst/>
          </a:prstGeom>
          <a:ln w="254000">
            <a:solidFill>
              <a:srgbClr val="2E2D33"/>
            </a:solidFill>
          </a:ln>
        </p:spPr>
        <p:style>
          <a:lnRef idx="1">
            <a:schemeClr val="accent1"/>
          </a:lnRef>
          <a:fillRef idx="0">
            <a:schemeClr val="accent1"/>
          </a:fillRef>
          <a:effectRef idx="0">
            <a:schemeClr val="accent1"/>
          </a:effectRef>
          <a:fontRef idx="minor">
            <a:schemeClr val="tx1"/>
          </a:fontRef>
        </p:style>
      </p:cxnSp>
      <p:sp>
        <p:nvSpPr>
          <p:cNvPr id="9" name="弧形 8"/>
          <p:cNvSpPr/>
          <p:nvPr/>
        </p:nvSpPr>
        <p:spPr>
          <a:xfrm>
            <a:off x="6091849" y="4288903"/>
            <a:ext cx="2476500" cy="2476500"/>
          </a:xfrm>
          <a:prstGeom prst="arc">
            <a:avLst>
              <a:gd name="adj1" fmla="val 10800000"/>
              <a:gd name="adj2" fmla="val 15757288"/>
            </a:avLst>
          </a:prstGeom>
          <a:ln w="254000">
            <a:solidFill>
              <a:srgbClr val="2E2D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弧形 11"/>
          <p:cNvSpPr/>
          <p:nvPr/>
        </p:nvSpPr>
        <p:spPr>
          <a:xfrm>
            <a:off x="3629025" y="3569490"/>
            <a:ext cx="2476500" cy="2476500"/>
          </a:xfrm>
          <a:prstGeom prst="arc">
            <a:avLst>
              <a:gd name="adj1" fmla="val 16938481"/>
              <a:gd name="adj2" fmla="val 21455797"/>
            </a:avLst>
          </a:prstGeom>
          <a:ln w="254000">
            <a:solidFill>
              <a:srgbClr val="2E2D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p:nvPr/>
        </p:nvSpPr>
        <p:spPr>
          <a:xfrm>
            <a:off x="5509948" y="2271115"/>
            <a:ext cx="1191154" cy="1191154"/>
          </a:xfrm>
          <a:prstGeom prst="ellipse">
            <a:avLst/>
          </a:prstGeom>
          <a:solidFill>
            <a:srgbClr val="171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p:cNvSpPr/>
          <p:nvPr/>
        </p:nvSpPr>
        <p:spPr>
          <a:xfrm>
            <a:off x="4689305" y="3119429"/>
            <a:ext cx="900120" cy="90012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p:cNvSpPr/>
          <p:nvPr/>
        </p:nvSpPr>
        <p:spPr>
          <a:xfrm>
            <a:off x="6569801" y="1836365"/>
            <a:ext cx="719735" cy="719735"/>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p:cNvSpPr/>
          <p:nvPr/>
        </p:nvSpPr>
        <p:spPr>
          <a:xfrm>
            <a:off x="4722776" y="2271115"/>
            <a:ext cx="719735" cy="71973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p:cNvSpPr/>
          <p:nvPr/>
        </p:nvSpPr>
        <p:spPr>
          <a:xfrm>
            <a:off x="6715745" y="3734901"/>
            <a:ext cx="900120" cy="900122"/>
          </a:xfrm>
          <a:prstGeom prst="ellipse">
            <a:avLst/>
          </a:prstGeom>
          <a:solidFill>
            <a:srgbClr val="A44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p:cNvSpPr/>
          <p:nvPr/>
        </p:nvSpPr>
        <p:spPr>
          <a:xfrm>
            <a:off x="6610909" y="2997959"/>
            <a:ext cx="719735" cy="719735"/>
          </a:xfrm>
          <a:prstGeom prst="ellipse">
            <a:avLst/>
          </a:prstGeom>
          <a:solidFill>
            <a:srgbClr val="9C5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p:cNvSpPr/>
          <p:nvPr/>
        </p:nvSpPr>
        <p:spPr>
          <a:xfrm>
            <a:off x="7656331" y="4019551"/>
            <a:ext cx="571531" cy="57153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p:cNvSpPr/>
          <p:nvPr/>
        </p:nvSpPr>
        <p:spPr>
          <a:xfrm>
            <a:off x="6610909" y="4626661"/>
            <a:ext cx="571531" cy="57153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椭圆 21"/>
          <p:cNvSpPr/>
          <p:nvPr/>
        </p:nvSpPr>
        <p:spPr>
          <a:xfrm>
            <a:off x="4436856" y="3959512"/>
            <a:ext cx="571531" cy="571531"/>
          </a:xfrm>
          <a:prstGeom prst="ellipse">
            <a:avLst/>
          </a:prstGeom>
          <a:solidFill>
            <a:srgbClr val="8815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椭圆 22"/>
          <p:cNvSpPr/>
          <p:nvPr/>
        </p:nvSpPr>
        <p:spPr>
          <a:xfrm>
            <a:off x="4177761" y="2795805"/>
            <a:ext cx="571531" cy="5715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4" name="椭圆 23"/>
          <p:cNvSpPr/>
          <p:nvPr/>
        </p:nvSpPr>
        <p:spPr>
          <a:xfrm>
            <a:off x="7044334" y="2479867"/>
            <a:ext cx="571531" cy="571531"/>
          </a:xfrm>
          <a:prstGeom prst="ellipse">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5" name="椭圆 24"/>
          <p:cNvSpPr/>
          <p:nvPr/>
        </p:nvSpPr>
        <p:spPr>
          <a:xfrm>
            <a:off x="5838794" y="1540235"/>
            <a:ext cx="571531" cy="5715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6" name="椭圆 25"/>
          <p:cNvSpPr/>
          <p:nvPr/>
        </p:nvSpPr>
        <p:spPr>
          <a:xfrm>
            <a:off x="5382570" y="1944917"/>
            <a:ext cx="413710" cy="41371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椭圆 26"/>
          <p:cNvSpPr/>
          <p:nvPr/>
        </p:nvSpPr>
        <p:spPr>
          <a:xfrm>
            <a:off x="6300633" y="3690164"/>
            <a:ext cx="413710" cy="413710"/>
          </a:xfrm>
          <a:prstGeom prst="ellipse">
            <a:avLst/>
          </a:prstGeom>
          <a:solidFill>
            <a:srgbClr val="C3B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8" name="椭圆 27"/>
          <p:cNvSpPr/>
          <p:nvPr/>
        </p:nvSpPr>
        <p:spPr>
          <a:xfrm>
            <a:off x="7386678" y="3250201"/>
            <a:ext cx="635485" cy="6463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 name="椭圆 28"/>
          <p:cNvSpPr/>
          <p:nvPr/>
        </p:nvSpPr>
        <p:spPr>
          <a:xfrm>
            <a:off x="4223177" y="3510839"/>
            <a:ext cx="413710" cy="413710"/>
          </a:xfrm>
          <a:prstGeom prst="ellipse">
            <a:avLst/>
          </a:prstGeom>
          <a:solidFill>
            <a:srgbClr val="C3B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0" name="椭圆 29"/>
          <p:cNvSpPr/>
          <p:nvPr/>
        </p:nvSpPr>
        <p:spPr>
          <a:xfrm>
            <a:off x="5058851" y="4103874"/>
            <a:ext cx="413710" cy="4137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 name="椭圆 30"/>
          <p:cNvSpPr/>
          <p:nvPr/>
        </p:nvSpPr>
        <p:spPr>
          <a:xfrm>
            <a:off x="6729467" y="2630982"/>
            <a:ext cx="287151" cy="287151"/>
          </a:xfrm>
          <a:prstGeom prst="ellipse">
            <a:avLst/>
          </a:prstGeom>
          <a:solidFill>
            <a:srgbClr val="C3B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2" name="椭圆 31"/>
          <p:cNvSpPr/>
          <p:nvPr/>
        </p:nvSpPr>
        <p:spPr>
          <a:xfrm>
            <a:off x="6442316" y="1581717"/>
            <a:ext cx="287151" cy="287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3" name="椭圆 32"/>
          <p:cNvSpPr/>
          <p:nvPr/>
        </p:nvSpPr>
        <p:spPr>
          <a:xfrm>
            <a:off x="5492701" y="1581717"/>
            <a:ext cx="287151" cy="287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4" name="椭圆 33"/>
          <p:cNvSpPr/>
          <p:nvPr/>
        </p:nvSpPr>
        <p:spPr>
          <a:xfrm>
            <a:off x="4104658" y="3960298"/>
            <a:ext cx="287151" cy="287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 name="椭圆 34"/>
          <p:cNvSpPr/>
          <p:nvPr/>
        </p:nvSpPr>
        <p:spPr>
          <a:xfrm>
            <a:off x="5646410" y="3425914"/>
            <a:ext cx="287151" cy="287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6" name="椭圆 35"/>
          <p:cNvSpPr/>
          <p:nvPr/>
        </p:nvSpPr>
        <p:spPr>
          <a:xfrm>
            <a:off x="6277279" y="4177317"/>
            <a:ext cx="287151" cy="287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8" name="矩形标注 37"/>
          <p:cNvSpPr/>
          <p:nvPr/>
        </p:nvSpPr>
        <p:spPr>
          <a:xfrm>
            <a:off x="60923" y="3100091"/>
            <a:ext cx="3744871" cy="1838920"/>
          </a:xfrm>
          <a:prstGeom prst="wedgeRectCallout">
            <a:avLst>
              <a:gd name="adj1" fmla="val 97965"/>
              <a:gd name="adj2" fmla="val -48609"/>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9" name="TextBox 1"/>
          <p:cNvSpPr txBox="1"/>
          <p:nvPr/>
        </p:nvSpPr>
        <p:spPr>
          <a:xfrm>
            <a:off x="219847" y="3212896"/>
            <a:ext cx="4028386" cy="1692771"/>
          </a:xfrm>
          <a:prstGeom prst="rect">
            <a:avLst/>
          </a:prstGeom>
          <a:noFill/>
        </p:spPr>
        <p:txBody>
          <a:bodyPr wrap="square" rtlCol="0">
            <a:spAutoFit/>
          </a:bodyPr>
          <a:lstStyle/>
          <a:p>
            <a:pPr>
              <a:lnSpc>
                <a:spcPct val="150000"/>
              </a:lnSpc>
            </a:pPr>
            <a:r>
              <a:rPr lang="en-US" altLang="zh-CN" sz="1600" b="1"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sym typeface="Microsoft YaHei" panose="020B0503020204020204" pitchFamily="34" charset="-122"/>
              </a:rPr>
              <a:t>Importance</a:t>
            </a:r>
          </a:p>
          <a:p>
            <a:r>
              <a:rPr lang="en-US" altLang="zh-CN" sz="16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enhance the usability and   user-friendliness</a:t>
            </a:r>
          </a:p>
          <a:p>
            <a:r>
              <a:rPr lang="en-US" altLang="zh-CN" sz="16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visually appealing</a:t>
            </a:r>
          </a:p>
          <a:p>
            <a:r>
              <a:rPr lang="en-US" altLang="zh-CN" sz="16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 conveys professionalism and credibility.</a:t>
            </a:r>
          </a:p>
        </p:txBody>
      </p:sp>
      <p:sp>
        <p:nvSpPr>
          <p:cNvPr id="40" name="TextBox 1"/>
          <p:cNvSpPr txBox="1"/>
          <p:nvPr/>
        </p:nvSpPr>
        <p:spPr>
          <a:xfrm>
            <a:off x="8494447" y="3337879"/>
            <a:ext cx="3835035" cy="1418017"/>
          </a:xfrm>
          <a:prstGeom prst="rect">
            <a:avLst/>
          </a:prstGeom>
          <a:noFill/>
        </p:spPr>
        <p:txBody>
          <a:bodyPr wrap="square" rtlCol="0">
            <a:spAutoFit/>
          </a:bodyPr>
          <a:lstStyle/>
          <a:p>
            <a:pPr>
              <a:lnSpc>
                <a:spcPct val="150000"/>
              </a:lnSpc>
            </a:pPr>
            <a:r>
              <a:rPr lang="en-US" altLang="zh-CN" sz="2000" dirty="0">
                <a:solidFill>
                  <a:schemeClr val="tx1">
                    <a:lumMod val="75000"/>
                    <a:lumOff val="25000"/>
                  </a:schemeClr>
                </a:solidFill>
                <a:latin typeface="Arial Rounded MT Bold" panose="020F0704030504030204" pitchFamily="34" charset="0"/>
              </a:rPr>
              <a:t>• vibrant of colors </a:t>
            </a:r>
          </a:p>
          <a:p>
            <a:pPr>
              <a:lnSpc>
                <a:spcPct val="150000"/>
              </a:lnSpc>
            </a:pPr>
            <a:r>
              <a:rPr lang="en-US" altLang="zh-CN" sz="2000" dirty="0">
                <a:solidFill>
                  <a:schemeClr val="tx1">
                    <a:lumMod val="75000"/>
                    <a:lumOff val="25000"/>
                  </a:schemeClr>
                </a:solidFill>
                <a:latin typeface="Arial Rounded MT Bold" panose="020F0704030504030204" pitchFamily="34" charset="0"/>
              </a:rPr>
              <a:t>• specific color combinations</a:t>
            </a:r>
          </a:p>
          <a:p>
            <a:pPr>
              <a:lnSpc>
                <a:spcPct val="150000"/>
              </a:lnSpc>
            </a:pPr>
            <a:endParaRPr lang="en-US" altLang="zh-CN" sz="2000" dirty="0">
              <a:solidFill>
                <a:schemeClr val="tx1">
                  <a:lumMod val="75000"/>
                  <a:lumOff val="25000"/>
                </a:schemeClr>
              </a:solidFill>
              <a:latin typeface="Arial Rounded MT Bold" panose="020F0704030504030204" pitchFamily="34" charset="0"/>
              <a:ea typeface="Microsoft YaHei" panose="020B0503020204020204" pitchFamily="34" charset="-122"/>
              <a:cs typeface="Segoe UI Light" panose="020B0502040204020203" pitchFamily="34" charset="0"/>
              <a:sym typeface="Microsoft YaHei" panose="020B0503020204020204" pitchFamily="34" charset="-122"/>
            </a:endParaRPr>
          </a:p>
        </p:txBody>
      </p:sp>
      <p:sp>
        <p:nvSpPr>
          <p:cNvPr id="41" name="TextBox 1"/>
          <p:cNvSpPr txBox="1"/>
          <p:nvPr/>
        </p:nvSpPr>
        <p:spPr>
          <a:xfrm>
            <a:off x="8421163" y="2111766"/>
            <a:ext cx="2914370" cy="1191993"/>
          </a:xfrm>
          <a:prstGeom prst="rect">
            <a:avLst/>
          </a:prstGeom>
          <a:noFill/>
        </p:spPr>
        <p:txBody>
          <a:bodyPr wrap="square" rtlCol="0">
            <a:spAutoFit/>
          </a:bodyPr>
          <a:lstStyle/>
          <a:p>
            <a:pPr>
              <a:lnSpc>
                <a:spcPct val="150000"/>
              </a:lnSpc>
            </a:pPr>
            <a:r>
              <a:rPr lang="en-US" altLang="zh-CN" sz="5400" b="1" dirty="0">
                <a:solidFill>
                  <a:schemeClr val="bg2">
                    <a:lumMod val="25000"/>
                  </a:scheme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Over 50</a:t>
            </a:r>
          </a:p>
        </p:txBody>
      </p:sp>
      <p:sp>
        <p:nvSpPr>
          <p:cNvPr id="42" name="TextBox 1"/>
          <p:cNvSpPr txBox="1"/>
          <p:nvPr/>
        </p:nvSpPr>
        <p:spPr>
          <a:xfrm>
            <a:off x="5496255" y="2616050"/>
            <a:ext cx="1207824" cy="584775"/>
          </a:xfrm>
          <a:prstGeom prst="rect">
            <a:avLst/>
          </a:prstGeom>
          <a:noFill/>
        </p:spPr>
        <p:txBody>
          <a:bodyPr wrap="square" rtlCol="0">
            <a:spAutoFit/>
          </a:bodyPr>
          <a:lstStyle/>
          <a:p>
            <a:pPr algn="ctr"/>
            <a:r>
              <a:rPr lang="en-US" altLang="zh-CN" sz="1600" dirty="0">
                <a:solidFill>
                  <a:schemeClr val="bg1"/>
                </a:solidFill>
                <a:latin typeface="Arial Rounded MT Bold" panose="020F0704030504030204" pitchFamily="34" charset="0"/>
                <a:ea typeface="Microsoft YaHei" panose="020B0503020204020204" pitchFamily="34" charset="-122"/>
                <a:cs typeface="Segoe UI" panose="020B0502040204020203" pitchFamily="34" charset="0"/>
                <a:sym typeface="Microsoft YaHei" panose="020B0503020204020204" pitchFamily="34" charset="-122"/>
              </a:rPr>
              <a:t>Harmony in Tone</a:t>
            </a:r>
          </a:p>
        </p:txBody>
      </p:sp>
      <p:sp>
        <p:nvSpPr>
          <p:cNvPr id="5" name="文本框 4">
            <a:extLst>
              <a:ext uri="{FF2B5EF4-FFF2-40B4-BE49-F238E27FC236}">
                <a16:creationId xmlns:a16="http://schemas.microsoft.com/office/drawing/2014/main" id="{63987720-6AC9-7C86-83AC-BC8D4E169113}"/>
              </a:ext>
            </a:extLst>
          </p:cNvPr>
          <p:cNvSpPr txBox="1"/>
          <p:nvPr/>
        </p:nvSpPr>
        <p:spPr>
          <a:xfrm>
            <a:off x="4009810" y="851635"/>
            <a:ext cx="4347155" cy="646331"/>
          </a:xfrm>
          <a:prstGeom prst="rect">
            <a:avLst/>
          </a:prstGeom>
          <a:noFill/>
        </p:spPr>
        <p:txBody>
          <a:bodyPr wrap="square" rtlCol="0">
            <a:spAutoFit/>
          </a:bodyPr>
          <a:lstStyle/>
          <a:p>
            <a:r>
              <a:rPr lang="en-US" altLang="zh-CN" sz="3600" dirty="0">
                <a:solidFill>
                  <a:schemeClr val="bg2">
                    <a:lumMod val="50000"/>
                  </a:schemeClr>
                </a:solidFill>
                <a:latin typeface="Arial Black" panose="020B0A04020102020204" pitchFamily="34" charset="0"/>
              </a:rPr>
              <a:t>• Color Scheme </a:t>
            </a:r>
            <a:endParaRPr lang="zh-CN" altLang="en-US" sz="3600" dirty="0">
              <a:solidFill>
                <a:schemeClr val="bg2">
                  <a:lumMod val="50000"/>
                </a:schemeClr>
              </a:solidFill>
              <a:latin typeface="Arial Black" panose="020B0A04020102020204" pitchFamily="34" charset="0"/>
            </a:endParaRPr>
          </a:p>
        </p:txBody>
      </p:sp>
      <p:sp>
        <p:nvSpPr>
          <p:cNvPr id="6" name="文本框 5">
            <a:extLst>
              <a:ext uri="{FF2B5EF4-FFF2-40B4-BE49-F238E27FC236}">
                <a16:creationId xmlns:a16="http://schemas.microsoft.com/office/drawing/2014/main" id="{1E593F0A-0742-CFE2-2085-F43A5B63AB7C}"/>
              </a:ext>
            </a:extLst>
          </p:cNvPr>
          <p:cNvSpPr txBox="1"/>
          <p:nvPr/>
        </p:nvSpPr>
        <p:spPr>
          <a:xfrm>
            <a:off x="6640619" y="3996607"/>
            <a:ext cx="1096736" cy="338554"/>
          </a:xfrm>
          <a:prstGeom prst="rect">
            <a:avLst/>
          </a:prstGeom>
          <a:noFill/>
        </p:spPr>
        <p:txBody>
          <a:bodyPr wrap="square" rtlCol="0">
            <a:spAutoFit/>
          </a:bodyPr>
          <a:lstStyle/>
          <a:p>
            <a:r>
              <a:rPr lang="en-US" altLang="zh-CN" sz="1600" dirty="0">
                <a:solidFill>
                  <a:schemeClr val="bg1"/>
                </a:solidFill>
                <a:latin typeface="Arial Rounded MT Bold" panose="020F0704030504030204" pitchFamily="34" charset="0"/>
              </a:rPr>
              <a:t>#A44E0E</a:t>
            </a:r>
            <a:endParaRPr lang="zh-CN" altLang="en-US" sz="1600" dirty="0">
              <a:solidFill>
                <a:schemeClr val="bg1"/>
              </a:solidFill>
              <a:latin typeface="Arial Rounded MT Bold" panose="020F0704030504030204" pitchFamily="34" charset="0"/>
            </a:endParaRPr>
          </a:p>
        </p:txBody>
      </p:sp>
      <p:sp>
        <p:nvSpPr>
          <p:cNvPr id="8" name="文本框 7">
            <a:extLst>
              <a:ext uri="{FF2B5EF4-FFF2-40B4-BE49-F238E27FC236}">
                <a16:creationId xmlns:a16="http://schemas.microsoft.com/office/drawing/2014/main" id="{FC69D4F7-DF54-B233-E5B6-63FD7E2A0F3D}"/>
              </a:ext>
            </a:extLst>
          </p:cNvPr>
          <p:cNvSpPr txBox="1"/>
          <p:nvPr/>
        </p:nvSpPr>
        <p:spPr>
          <a:xfrm>
            <a:off x="4636551" y="3381138"/>
            <a:ext cx="1096736" cy="338554"/>
          </a:xfrm>
          <a:prstGeom prst="rect">
            <a:avLst/>
          </a:prstGeom>
          <a:noFill/>
        </p:spPr>
        <p:txBody>
          <a:bodyPr wrap="square" rtlCol="0">
            <a:spAutoFit/>
          </a:bodyPr>
          <a:lstStyle/>
          <a:p>
            <a:r>
              <a:rPr lang="en-US" altLang="zh-CN" sz="1600" dirty="0">
                <a:solidFill>
                  <a:schemeClr val="bg1"/>
                </a:solidFill>
                <a:latin typeface="Arial Rounded MT Bold" panose="020F0704030504030204" pitchFamily="34" charset="0"/>
              </a:rPr>
              <a:t>#BF9000</a:t>
            </a:r>
            <a:endParaRPr lang="zh-CN" altLang="en-US" sz="1600" dirty="0">
              <a:solidFill>
                <a:schemeClr val="bg1"/>
              </a:solidFill>
              <a:latin typeface="Arial Rounded MT Bold" panose="020F0704030504030204" pitchFamily="34" charset="0"/>
            </a:endParaRPr>
          </a:p>
        </p:txBody>
      </p:sp>
      <p:sp>
        <p:nvSpPr>
          <p:cNvPr id="10" name="文本框 9">
            <a:extLst>
              <a:ext uri="{FF2B5EF4-FFF2-40B4-BE49-F238E27FC236}">
                <a16:creationId xmlns:a16="http://schemas.microsoft.com/office/drawing/2014/main" id="{725E843F-E591-8F8A-5B69-1FC3E177C3A5}"/>
              </a:ext>
            </a:extLst>
          </p:cNvPr>
          <p:cNvSpPr txBox="1"/>
          <p:nvPr/>
        </p:nvSpPr>
        <p:spPr>
          <a:xfrm>
            <a:off x="6648865" y="3076297"/>
            <a:ext cx="742236" cy="584775"/>
          </a:xfrm>
          <a:prstGeom prst="rect">
            <a:avLst/>
          </a:prstGeom>
          <a:noFill/>
        </p:spPr>
        <p:txBody>
          <a:bodyPr wrap="square" rtlCol="0">
            <a:spAutoFit/>
          </a:bodyPr>
          <a:lstStyle/>
          <a:p>
            <a:r>
              <a:rPr lang="en-US" altLang="zh-CN" sz="1600" dirty="0">
                <a:solidFill>
                  <a:schemeClr val="bg1"/>
                </a:solidFill>
                <a:latin typeface="Arial Rounded MT Bold" panose="020F0704030504030204" pitchFamily="34" charset="0"/>
              </a:rPr>
              <a:t>#9C5616</a:t>
            </a:r>
            <a:endParaRPr lang="zh-CN" altLang="en-US" sz="1600" dirty="0">
              <a:solidFill>
                <a:schemeClr val="bg1"/>
              </a:solidFill>
              <a:latin typeface="Arial Rounded MT Bold" panose="020F0704030504030204" pitchFamily="34" charset="0"/>
            </a:endParaRPr>
          </a:p>
        </p:txBody>
      </p:sp>
      <p:sp>
        <p:nvSpPr>
          <p:cNvPr id="11" name="文本框 10">
            <a:extLst>
              <a:ext uri="{FF2B5EF4-FFF2-40B4-BE49-F238E27FC236}">
                <a16:creationId xmlns:a16="http://schemas.microsoft.com/office/drawing/2014/main" id="{5E478D4F-DF03-4F35-F2EE-7734F2498445}"/>
              </a:ext>
            </a:extLst>
          </p:cNvPr>
          <p:cNvSpPr txBox="1"/>
          <p:nvPr/>
        </p:nvSpPr>
        <p:spPr>
          <a:xfrm>
            <a:off x="4788643" y="2362296"/>
            <a:ext cx="742236" cy="584775"/>
          </a:xfrm>
          <a:prstGeom prst="rect">
            <a:avLst/>
          </a:prstGeom>
          <a:noFill/>
        </p:spPr>
        <p:txBody>
          <a:bodyPr wrap="square" rtlCol="0">
            <a:spAutoFit/>
          </a:bodyPr>
          <a:lstStyle/>
          <a:p>
            <a:r>
              <a:rPr lang="en-US" altLang="zh-CN" sz="1600" dirty="0">
                <a:solidFill>
                  <a:schemeClr val="bg1"/>
                </a:solidFill>
                <a:latin typeface="Arial Rounded MT Bold" panose="020F0704030504030204" pitchFamily="34" charset="0"/>
              </a:rPr>
              <a:t>#0070C0</a:t>
            </a:r>
            <a:endParaRPr lang="zh-CN" altLang="en-US" sz="1600" dirty="0">
              <a:solidFill>
                <a:schemeClr val="bg1"/>
              </a:solidFill>
              <a:latin typeface="Arial Rounded MT Bold" panose="020F0704030504030204" pitchFamily="34" charset="0"/>
            </a:endParaRPr>
          </a:p>
        </p:txBody>
      </p:sp>
      <p:sp>
        <p:nvSpPr>
          <p:cNvPr id="14" name="文本框 13">
            <a:extLst>
              <a:ext uri="{FF2B5EF4-FFF2-40B4-BE49-F238E27FC236}">
                <a16:creationId xmlns:a16="http://schemas.microsoft.com/office/drawing/2014/main" id="{B909B314-6B7B-12F5-3E17-5CEF4F29A825}"/>
              </a:ext>
            </a:extLst>
          </p:cNvPr>
          <p:cNvSpPr txBox="1"/>
          <p:nvPr/>
        </p:nvSpPr>
        <p:spPr>
          <a:xfrm>
            <a:off x="6628841" y="1914238"/>
            <a:ext cx="742236" cy="584775"/>
          </a:xfrm>
          <a:prstGeom prst="rect">
            <a:avLst/>
          </a:prstGeom>
          <a:noFill/>
        </p:spPr>
        <p:txBody>
          <a:bodyPr wrap="square" rtlCol="0">
            <a:spAutoFit/>
          </a:bodyPr>
          <a:lstStyle/>
          <a:p>
            <a:r>
              <a:rPr lang="en-US" altLang="zh-CN" sz="1600" dirty="0">
                <a:solidFill>
                  <a:schemeClr val="bg1"/>
                </a:solidFill>
                <a:latin typeface="Arial Rounded MT Bold" panose="020F0704030504030204" pitchFamily="34" charset="0"/>
              </a:rPr>
              <a:t>#7F6000</a:t>
            </a:r>
            <a:endParaRPr lang="zh-CN" altLang="en-US" sz="1600" dirty="0">
              <a:solidFill>
                <a:schemeClr val="bg1"/>
              </a:solidFill>
              <a:latin typeface="Arial Rounded MT Bold" panose="020F0704030504030204" pitchFamily="34" charset="0"/>
            </a:endParaRPr>
          </a:p>
        </p:txBody>
      </p:sp>
      <p:sp>
        <p:nvSpPr>
          <p:cNvPr id="37" name="文本框 36">
            <a:extLst>
              <a:ext uri="{FF2B5EF4-FFF2-40B4-BE49-F238E27FC236}">
                <a16:creationId xmlns:a16="http://schemas.microsoft.com/office/drawing/2014/main" id="{C96B3592-2E0A-8F30-1D64-4A89C1BAD240}"/>
              </a:ext>
            </a:extLst>
          </p:cNvPr>
          <p:cNvSpPr txBox="1"/>
          <p:nvPr/>
        </p:nvSpPr>
        <p:spPr>
          <a:xfrm>
            <a:off x="7041357" y="2527808"/>
            <a:ext cx="708873" cy="523220"/>
          </a:xfrm>
          <a:prstGeom prst="rect">
            <a:avLst/>
          </a:prstGeom>
          <a:noFill/>
        </p:spPr>
        <p:txBody>
          <a:bodyPr wrap="square" rtlCol="0">
            <a:spAutoFit/>
          </a:bodyPr>
          <a:lstStyle/>
          <a:p>
            <a:r>
              <a:rPr lang="en-US" altLang="zh-CN" sz="1400" dirty="0">
                <a:solidFill>
                  <a:schemeClr val="bg1"/>
                </a:solidFill>
                <a:latin typeface="Arial Rounded MT Bold" panose="020F0704030504030204" pitchFamily="34" charset="0"/>
              </a:rPr>
              <a:t>#A8A9AD</a:t>
            </a:r>
            <a:endParaRPr lang="zh-CN" altLang="en-US" sz="1400" dirty="0">
              <a:solidFill>
                <a:schemeClr val="bg1"/>
              </a:solidFill>
              <a:latin typeface="Arial Rounded MT Bold" panose="020F0704030504030204" pitchFamily="34" charset="0"/>
            </a:endParaRPr>
          </a:p>
        </p:txBody>
      </p:sp>
      <p:sp>
        <p:nvSpPr>
          <p:cNvPr id="43" name="文本框 42">
            <a:extLst>
              <a:ext uri="{FF2B5EF4-FFF2-40B4-BE49-F238E27FC236}">
                <a16:creationId xmlns:a16="http://schemas.microsoft.com/office/drawing/2014/main" id="{57724F47-7B59-4F7F-3CE6-1887D6F5162E}"/>
              </a:ext>
            </a:extLst>
          </p:cNvPr>
          <p:cNvSpPr txBox="1"/>
          <p:nvPr/>
        </p:nvSpPr>
        <p:spPr>
          <a:xfrm>
            <a:off x="7382918" y="3353358"/>
            <a:ext cx="708873" cy="523220"/>
          </a:xfrm>
          <a:prstGeom prst="rect">
            <a:avLst/>
          </a:prstGeom>
          <a:noFill/>
        </p:spPr>
        <p:txBody>
          <a:bodyPr wrap="square" rtlCol="0">
            <a:spAutoFit/>
          </a:bodyPr>
          <a:lstStyle/>
          <a:p>
            <a:r>
              <a:rPr lang="en-US" altLang="zh-CN" sz="1400" dirty="0">
                <a:solidFill>
                  <a:schemeClr val="bg1"/>
                </a:solidFill>
                <a:latin typeface="Arial Rounded MT Bold" panose="020F0704030504030204" pitchFamily="34" charset="0"/>
              </a:rPr>
              <a:t>#000000</a:t>
            </a:r>
            <a:endParaRPr lang="zh-CN" altLang="en-US" sz="1400" dirty="0">
              <a:solidFill>
                <a:schemeClr val="bg1"/>
              </a:solidFill>
              <a:latin typeface="Arial Rounded MT Bold" panose="020F0704030504030204" pitchFamily="34" charset="0"/>
            </a:endParaRPr>
          </a:p>
        </p:txBody>
      </p:sp>
      <p:sp>
        <p:nvSpPr>
          <p:cNvPr id="44" name="文本框 43">
            <a:extLst>
              <a:ext uri="{FF2B5EF4-FFF2-40B4-BE49-F238E27FC236}">
                <a16:creationId xmlns:a16="http://schemas.microsoft.com/office/drawing/2014/main" id="{D2D848B3-BD33-932A-0C25-3DD85ECA02E3}"/>
              </a:ext>
            </a:extLst>
          </p:cNvPr>
          <p:cNvSpPr txBox="1"/>
          <p:nvPr/>
        </p:nvSpPr>
        <p:spPr>
          <a:xfrm>
            <a:off x="5838794" y="1562554"/>
            <a:ext cx="708873" cy="523220"/>
          </a:xfrm>
          <a:prstGeom prst="rect">
            <a:avLst/>
          </a:prstGeom>
          <a:noFill/>
        </p:spPr>
        <p:txBody>
          <a:bodyPr wrap="square" rtlCol="0">
            <a:spAutoFit/>
          </a:bodyPr>
          <a:lstStyle/>
          <a:p>
            <a:r>
              <a:rPr lang="en-US" altLang="zh-CN" sz="1400" dirty="0">
                <a:solidFill>
                  <a:schemeClr val="bg1"/>
                </a:solidFill>
                <a:latin typeface="Arial Rounded MT Bold" panose="020F0704030504030204" pitchFamily="34" charset="0"/>
              </a:rPr>
              <a:t>#1F4E79</a:t>
            </a:r>
            <a:endParaRPr lang="zh-CN" altLang="en-US" sz="1400" dirty="0">
              <a:solidFill>
                <a:schemeClr val="bg1"/>
              </a:solidFill>
              <a:latin typeface="Arial Rounded MT Bold" panose="020F0704030504030204" pitchFamily="34" charset="0"/>
            </a:endParaRPr>
          </a:p>
        </p:txBody>
      </p:sp>
      <p:sp>
        <p:nvSpPr>
          <p:cNvPr id="45" name="文本框 44">
            <a:extLst>
              <a:ext uri="{FF2B5EF4-FFF2-40B4-BE49-F238E27FC236}">
                <a16:creationId xmlns:a16="http://schemas.microsoft.com/office/drawing/2014/main" id="{55402E8C-F844-41C2-F2BC-FEC9E40B419C}"/>
              </a:ext>
            </a:extLst>
          </p:cNvPr>
          <p:cNvSpPr txBox="1"/>
          <p:nvPr/>
        </p:nvSpPr>
        <p:spPr>
          <a:xfrm>
            <a:off x="4463274" y="3996607"/>
            <a:ext cx="614510" cy="523220"/>
          </a:xfrm>
          <a:prstGeom prst="rect">
            <a:avLst/>
          </a:prstGeom>
          <a:noFill/>
        </p:spPr>
        <p:txBody>
          <a:bodyPr wrap="square" rtlCol="0">
            <a:spAutoFit/>
          </a:bodyPr>
          <a:lstStyle/>
          <a:p>
            <a:r>
              <a:rPr lang="en-US" altLang="zh-CN" sz="1400" dirty="0">
                <a:solidFill>
                  <a:schemeClr val="bg1"/>
                </a:solidFill>
                <a:latin typeface="Arial Rounded MT Bold" panose="020F0704030504030204" pitchFamily="34" charset="0"/>
              </a:rPr>
              <a:t>#881512</a:t>
            </a:r>
            <a:endParaRPr lang="zh-CN" altLang="en-US" sz="1400" dirty="0">
              <a:solidFill>
                <a:schemeClr val="bg1"/>
              </a:solidFill>
              <a:latin typeface="Arial Rounded MT Bold" panose="020F0704030504030204" pitchFamily="34" charset="0"/>
            </a:endParaRPr>
          </a:p>
        </p:txBody>
      </p:sp>
      <p:sp>
        <p:nvSpPr>
          <p:cNvPr id="46" name="文本框 45">
            <a:extLst>
              <a:ext uri="{FF2B5EF4-FFF2-40B4-BE49-F238E27FC236}">
                <a16:creationId xmlns:a16="http://schemas.microsoft.com/office/drawing/2014/main" id="{876D4B54-3A32-D4CB-AC00-B02D6678F3A3}"/>
              </a:ext>
            </a:extLst>
          </p:cNvPr>
          <p:cNvSpPr txBox="1"/>
          <p:nvPr/>
        </p:nvSpPr>
        <p:spPr>
          <a:xfrm>
            <a:off x="6593924" y="4659409"/>
            <a:ext cx="631964" cy="523220"/>
          </a:xfrm>
          <a:prstGeom prst="rect">
            <a:avLst/>
          </a:prstGeom>
          <a:noFill/>
        </p:spPr>
        <p:txBody>
          <a:bodyPr wrap="square" rtlCol="0">
            <a:spAutoFit/>
          </a:bodyPr>
          <a:lstStyle/>
          <a:p>
            <a:r>
              <a:rPr lang="en-US" altLang="zh-CN" sz="1400" dirty="0">
                <a:solidFill>
                  <a:schemeClr val="bg1"/>
                </a:solidFill>
                <a:latin typeface="Arial Rounded MT Bold" panose="020F0704030504030204" pitchFamily="34" charset="0"/>
              </a:rPr>
              <a:t>#C55A11</a:t>
            </a:r>
            <a:endParaRPr lang="zh-CN" altLang="en-US" sz="1400" dirty="0">
              <a:solidFill>
                <a:schemeClr val="bg1"/>
              </a:solidFill>
              <a:latin typeface="Arial Rounded MT Bold" panose="020F0704030504030204" pitchFamily="34" charset="0"/>
            </a:endParaRPr>
          </a:p>
        </p:txBody>
      </p:sp>
      <p:sp>
        <p:nvSpPr>
          <p:cNvPr id="47" name="文本框 46">
            <a:extLst>
              <a:ext uri="{FF2B5EF4-FFF2-40B4-BE49-F238E27FC236}">
                <a16:creationId xmlns:a16="http://schemas.microsoft.com/office/drawing/2014/main" id="{8AB66E53-4660-A0C5-5BAB-DECA4EF904A6}"/>
              </a:ext>
            </a:extLst>
          </p:cNvPr>
          <p:cNvSpPr txBox="1"/>
          <p:nvPr/>
        </p:nvSpPr>
        <p:spPr>
          <a:xfrm>
            <a:off x="7690991" y="4059282"/>
            <a:ext cx="614510" cy="523220"/>
          </a:xfrm>
          <a:prstGeom prst="rect">
            <a:avLst/>
          </a:prstGeom>
          <a:noFill/>
        </p:spPr>
        <p:txBody>
          <a:bodyPr wrap="square" rtlCol="0">
            <a:spAutoFit/>
          </a:bodyPr>
          <a:lstStyle/>
          <a:p>
            <a:r>
              <a:rPr lang="en-US" altLang="zh-CN" sz="1400" dirty="0">
                <a:solidFill>
                  <a:schemeClr val="bg1"/>
                </a:solidFill>
                <a:latin typeface="Arial Rounded MT Bold" panose="020F0704030504030204" pitchFamily="34" charset="0"/>
              </a:rPr>
              <a:t>#BF9000</a:t>
            </a:r>
            <a:endParaRPr lang="zh-CN" altLang="en-US" sz="1400" dirty="0">
              <a:solidFill>
                <a:schemeClr val="bg1"/>
              </a:solidFill>
              <a:latin typeface="Arial Rounded MT Bold" panose="020F0704030504030204" pitchFamily="34" charset="0"/>
            </a:endParaRPr>
          </a:p>
        </p:txBody>
      </p:sp>
      <p:sp>
        <p:nvSpPr>
          <p:cNvPr id="48" name="文本框 47">
            <a:extLst>
              <a:ext uri="{FF2B5EF4-FFF2-40B4-BE49-F238E27FC236}">
                <a16:creationId xmlns:a16="http://schemas.microsoft.com/office/drawing/2014/main" id="{94002635-7B71-35C8-C7FB-9A02BEB6FA88}"/>
              </a:ext>
            </a:extLst>
          </p:cNvPr>
          <p:cNvSpPr txBox="1"/>
          <p:nvPr/>
        </p:nvSpPr>
        <p:spPr>
          <a:xfrm>
            <a:off x="4193066" y="2814659"/>
            <a:ext cx="614510" cy="523220"/>
          </a:xfrm>
          <a:prstGeom prst="rect">
            <a:avLst/>
          </a:prstGeom>
          <a:noFill/>
        </p:spPr>
        <p:txBody>
          <a:bodyPr wrap="square" rtlCol="0">
            <a:spAutoFit/>
          </a:bodyPr>
          <a:lstStyle/>
          <a:p>
            <a:r>
              <a:rPr lang="en-US" altLang="zh-CN" sz="1400" dirty="0">
                <a:solidFill>
                  <a:schemeClr val="bg1"/>
                </a:solidFill>
                <a:latin typeface="Arial Rounded MT Bold" panose="020F0704030504030204" pitchFamily="34" charset="0"/>
              </a:rPr>
              <a:t>#1F4E79</a:t>
            </a:r>
            <a:endParaRPr lang="zh-CN" altLang="en-US" sz="14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88190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anim calcmode="lin" valueType="num">
                                      <p:cBhvr>
                                        <p:cTn id="78" dur="1000" fill="hold"/>
                                        <p:tgtEl>
                                          <p:spTgt spid="24"/>
                                        </p:tgtEl>
                                        <p:attrNameLst>
                                          <p:attrName>ppt_x</p:attrName>
                                        </p:attrNameLst>
                                      </p:cBhvr>
                                      <p:tavLst>
                                        <p:tav tm="0">
                                          <p:val>
                                            <p:strVal val="#ppt_x"/>
                                          </p:val>
                                        </p:tav>
                                        <p:tav tm="100000">
                                          <p:val>
                                            <p:strVal val="#ppt_x"/>
                                          </p:val>
                                        </p:tav>
                                      </p:tavLst>
                                    </p:anim>
                                    <p:anim calcmode="lin" valueType="num">
                                      <p:cBhvr>
                                        <p:cTn id="79" dur="1000" fill="hold"/>
                                        <p:tgtEl>
                                          <p:spTgt spid="2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1000"/>
                                        <p:tgtEl>
                                          <p:spTgt spid="26"/>
                                        </p:tgtEl>
                                      </p:cBhvr>
                                    </p:animEffect>
                                    <p:anim calcmode="lin" valueType="num">
                                      <p:cBhvr>
                                        <p:cTn id="83" dur="1000" fill="hold"/>
                                        <p:tgtEl>
                                          <p:spTgt spid="26"/>
                                        </p:tgtEl>
                                        <p:attrNameLst>
                                          <p:attrName>ppt_x</p:attrName>
                                        </p:attrNameLst>
                                      </p:cBhvr>
                                      <p:tavLst>
                                        <p:tav tm="0">
                                          <p:val>
                                            <p:strVal val="#ppt_x"/>
                                          </p:val>
                                        </p:tav>
                                        <p:tav tm="100000">
                                          <p:val>
                                            <p:strVal val="#ppt_x"/>
                                          </p:val>
                                        </p:tav>
                                      </p:tavLst>
                                    </p:anim>
                                    <p:anim calcmode="lin" valueType="num">
                                      <p:cBhvr>
                                        <p:cTn id="84" dur="1000" fill="hold"/>
                                        <p:tgtEl>
                                          <p:spTgt spid="2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1000"/>
                                        <p:tgtEl>
                                          <p:spTgt spid="28"/>
                                        </p:tgtEl>
                                      </p:cBhvr>
                                    </p:animEffect>
                                    <p:anim calcmode="lin" valueType="num">
                                      <p:cBhvr>
                                        <p:cTn id="93" dur="1000" fill="hold"/>
                                        <p:tgtEl>
                                          <p:spTgt spid="28"/>
                                        </p:tgtEl>
                                        <p:attrNameLst>
                                          <p:attrName>ppt_x</p:attrName>
                                        </p:attrNameLst>
                                      </p:cBhvr>
                                      <p:tavLst>
                                        <p:tav tm="0">
                                          <p:val>
                                            <p:strVal val="#ppt_x"/>
                                          </p:val>
                                        </p:tav>
                                        <p:tav tm="100000">
                                          <p:val>
                                            <p:strVal val="#ppt_x"/>
                                          </p:val>
                                        </p:tav>
                                      </p:tavLst>
                                    </p:anim>
                                    <p:anim calcmode="lin" valueType="num">
                                      <p:cBhvr>
                                        <p:cTn id="94" dur="1000" fill="hold"/>
                                        <p:tgtEl>
                                          <p:spTgt spid="28"/>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1000"/>
                                        <p:tgtEl>
                                          <p:spTgt spid="27"/>
                                        </p:tgtEl>
                                      </p:cBhvr>
                                    </p:animEffect>
                                    <p:anim calcmode="lin" valueType="num">
                                      <p:cBhvr>
                                        <p:cTn id="98" dur="1000" fill="hold"/>
                                        <p:tgtEl>
                                          <p:spTgt spid="27"/>
                                        </p:tgtEl>
                                        <p:attrNameLst>
                                          <p:attrName>ppt_x</p:attrName>
                                        </p:attrNameLst>
                                      </p:cBhvr>
                                      <p:tavLst>
                                        <p:tav tm="0">
                                          <p:val>
                                            <p:strVal val="#ppt_x"/>
                                          </p:val>
                                        </p:tav>
                                        <p:tav tm="100000">
                                          <p:val>
                                            <p:strVal val="#ppt_x"/>
                                          </p:val>
                                        </p:tav>
                                      </p:tavLst>
                                    </p:anim>
                                    <p:anim calcmode="lin" valueType="num">
                                      <p:cBhvr>
                                        <p:cTn id="99" dur="1000" fill="hold"/>
                                        <p:tgtEl>
                                          <p:spTgt spid="2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1000"/>
                                        <p:tgtEl>
                                          <p:spTgt spid="30"/>
                                        </p:tgtEl>
                                      </p:cBhvr>
                                    </p:animEffect>
                                    <p:anim calcmode="lin" valueType="num">
                                      <p:cBhvr>
                                        <p:cTn id="103" dur="1000" fill="hold"/>
                                        <p:tgtEl>
                                          <p:spTgt spid="30"/>
                                        </p:tgtEl>
                                        <p:attrNameLst>
                                          <p:attrName>ppt_x</p:attrName>
                                        </p:attrNameLst>
                                      </p:cBhvr>
                                      <p:tavLst>
                                        <p:tav tm="0">
                                          <p:val>
                                            <p:strVal val="#ppt_x"/>
                                          </p:val>
                                        </p:tav>
                                        <p:tav tm="100000">
                                          <p:val>
                                            <p:strVal val="#ppt_x"/>
                                          </p:val>
                                        </p:tav>
                                      </p:tavLst>
                                    </p:anim>
                                    <p:anim calcmode="lin" valueType="num">
                                      <p:cBhvr>
                                        <p:cTn id="104" dur="1000" fill="hold"/>
                                        <p:tgtEl>
                                          <p:spTgt spid="30"/>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0"/>
                                        <p:tgtEl>
                                          <p:spTgt spid="29"/>
                                        </p:tgtEl>
                                      </p:cBhvr>
                                    </p:animEffect>
                                    <p:anim calcmode="lin" valueType="num">
                                      <p:cBhvr>
                                        <p:cTn id="108" dur="1000" fill="hold"/>
                                        <p:tgtEl>
                                          <p:spTgt spid="29"/>
                                        </p:tgtEl>
                                        <p:attrNameLst>
                                          <p:attrName>ppt_x</p:attrName>
                                        </p:attrNameLst>
                                      </p:cBhvr>
                                      <p:tavLst>
                                        <p:tav tm="0">
                                          <p:val>
                                            <p:strVal val="#ppt_x"/>
                                          </p:val>
                                        </p:tav>
                                        <p:tav tm="100000">
                                          <p:val>
                                            <p:strVal val="#ppt_x"/>
                                          </p:val>
                                        </p:tav>
                                      </p:tavLst>
                                    </p:anim>
                                    <p:anim calcmode="lin" valueType="num">
                                      <p:cBhvr>
                                        <p:cTn id="109" dur="1000" fill="hold"/>
                                        <p:tgtEl>
                                          <p:spTgt spid="2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1000"/>
                                        <p:tgtEl>
                                          <p:spTgt spid="33"/>
                                        </p:tgtEl>
                                      </p:cBhvr>
                                    </p:animEffect>
                                    <p:anim calcmode="lin" valueType="num">
                                      <p:cBhvr>
                                        <p:cTn id="113" dur="1000" fill="hold"/>
                                        <p:tgtEl>
                                          <p:spTgt spid="33"/>
                                        </p:tgtEl>
                                        <p:attrNameLst>
                                          <p:attrName>ppt_x</p:attrName>
                                        </p:attrNameLst>
                                      </p:cBhvr>
                                      <p:tavLst>
                                        <p:tav tm="0">
                                          <p:val>
                                            <p:strVal val="#ppt_x"/>
                                          </p:val>
                                        </p:tav>
                                        <p:tav tm="100000">
                                          <p:val>
                                            <p:strVal val="#ppt_x"/>
                                          </p:val>
                                        </p:tav>
                                      </p:tavLst>
                                    </p:anim>
                                    <p:anim calcmode="lin" valueType="num">
                                      <p:cBhvr>
                                        <p:cTn id="114" dur="1000" fill="hold"/>
                                        <p:tgtEl>
                                          <p:spTgt spid="3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1000"/>
                                        <p:tgtEl>
                                          <p:spTgt spid="32"/>
                                        </p:tgtEl>
                                      </p:cBhvr>
                                    </p:animEffect>
                                    <p:anim calcmode="lin" valueType="num">
                                      <p:cBhvr>
                                        <p:cTn id="118" dur="1000" fill="hold"/>
                                        <p:tgtEl>
                                          <p:spTgt spid="32"/>
                                        </p:tgtEl>
                                        <p:attrNameLst>
                                          <p:attrName>ppt_x</p:attrName>
                                        </p:attrNameLst>
                                      </p:cBhvr>
                                      <p:tavLst>
                                        <p:tav tm="0">
                                          <p:val>
                                            <p:strVal val="#ppt_x"/>
                                          </p:val>
                                        </p:tav>
                                        <p:tav tm="100000">
                                          <p:val>
                                            <p:strVal val="#ppt_x"/>
                                          </p:val>
                                        </p:tav>
                                      </p:tavLst>
                                    </p:anim>
                                    <p:anim calcmode="lin" valueType="num">
                                      <p:cBhvr>
                                        <p:cTn id="119" dur="1000" fill="hold"/>
                                        <p:tgtEl>
                                          <p:spTgt spid="32"/>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1000"/>
                                        <p:tgtEl>
                                          <p:spTgt spid="35"/>
                                        </p:tgtEl>
                                      </p:cBhvr>
                                    </p:animEffect>
                                    <p:anim calcmode="lin" valueType="num">
                                      <p:cBhvr>
                                        <p:cTn id="123" dur="1000" fill="hold"/>
                                        <p:tgtEl>
                                          <p:spTgt spid="35"/>
                                        </p:tgtEl>
                                        <p:attrNameLst>
                                          <p:attrName>ppt_x</p:attrName>
                                        </p:attrNameLst>
                                      </p:cBhvr>
                                      <p:tavLst>
                                        <p:tav tm="0">
                                          <p:val>
                                            <p:strVal val="#ppt_x"/>
                                          </p:val>
                                        </p:tav>
                                        <p:tav tm="100000">
                                          <p:val>
                                            <p:strVal val="#ppt_x"/>
                                          </p:val>
                                        </p:tav>
                                      </p:tavLst>
                                    </p:anim>
                                    <p:anim calcmode="lin" valueType="num">
                                      <p:cBhvr>
                                        <p:cTn id="124" dur="1000" fill="hold"/>
                                        <p:tgtEl>
                                          <p:spTgt spid="3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fade">
                                      <p:cBhvr>
                                        <p:cTn id="127" dur="1000"/>
                                        <p:tgtEl>
                                          <p:spTgt spid="36"/>
                                        </p:tgtEl>
                                      </p:cBhvr>
                                    </p:animEffect>
                                    <p:anim calcmode="lin" valueType="num">
                                      <p:cBhvr>
                                        <p:cTn id="128" dur="1000" fill="hold"/>
                                        <p:tgtEl>
                                          <p:spTgt spid="36"/>
                                        </p:tgtEl>
                                        <p:attrNameLst>
                                          <p:attrName>ppt_x</p:attrName>
                                        </p:attrNameLst>
                                      </p:cBhvr>
                                      <p:tavLst>
                                        <p:tav tm="0">
                                          <p:val>
                                            <p:strVal val="#ppt_x"/>
                                          </p:val>
                                        </p:tav>
                                        <p:tav tm="100000">
                                          <p:val>
                                            <p:strVal val="#ppt_x"/>
                                          </p:val>
                                        </p:tav>
                                      </p:tavLst>
                                    </p:anim>
                                    <p:anim calcmode="lin" valueType="num">
                                      <p:cBhvr>
                                        <p:cTn id="129" dur="1000" fill="hold"/>
                                        <p:tgtEl>
                                          <p:spTgt spid="3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1000"/>
                                        <p:tgtEl>
                                          <p:spTgt spid="34"/>
                                        </p:tgtEl>
                                      </p:cBhvr>
                                    </p:animEffect>
                                    <p:anim calcmode="lin" valueType="num">
                                      <p:cBhvr>
                                        <p:cTn id="133" dur="1000" fill="hold"/>
                                        <p:tgtEl>
                                          <p:spTgt spid="34"/>
                                        </p:tgtEl>
                                        <p:attrNameLst>
                                          <p:attrName>ppt_x</p:attrName>
                                        </p:attrNameLst>
                                      </p:cBhvr>
                                      <p:tavLst>
                                        <p:tav tm="0">
                                          <p:val>
                                            <p:strVal val="#ppt_x"/>
                                          </p:val>
                                        </p:tav>
                                        <p:tav tm="100000">
                                          <p:val>
                                            <p:strVal val="#ppt_x"/>
                                          </p:val>
                                        </p:tav>
                                      </p:tavLst>
                                    </p:anim>
                                    <p:anim calcmode="lin" valueType="num">
                                      <p:cBhvr>
                                        <p:cTn id="134" dur="1000" fill="hold"/>
                                        <p:tgtEl>
                                          <p:spTgt spid="34"/>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8"/>
                                        </p:tgtEl>
                                        <p:attrNameLst>
                                          <p:attrName>style.visibility</p:attrName>
                                        </p:attrNameLst>
                                      </p:cBhvr>
                                      <p:to>
                                        <p:strVal val="visible"/>
                                      </p:to>
                                    </p:set>
                                    <p:animEffect transition="in" filter="fade">
                                      <p:cBhvr>
                                        <p:cTn id="137" dur="1000"/>
                                        <p:tgtEl>
                                          <p:spTgt spid="38"/>
                                        </p:tgtEl>
                                      </p:cBhvr>
                                    </p:animEffect>
                                    <p:anim calcmode="lin" valueType="num">
                                      <p:cBhvr>
                                        <p:cTn id="138" dur="1000" fill="hold"/>
                                        <p:tgtEl>
                                          <p:spTgt spid="38"/>
                                        </p:tgtEl>
                                        <p:attrNameLst>
                                          <p:attrName>ppt_x</p:attrName>
                                        </p:attrNameLst>
                                      </p:cBhvr>
                                      <p:tavLst>
                                        <p:tav tm="0">
                                          <p:val>
                                            <p:strVal val="#ppt_x"/>
                                          </p:val>
                                        </p:tav>
                                        <p:tav tm="100000">
                                          <p:val>
                                            <p:strVal val="#ppt_x"/>
                                          </p:val>
                                        </p:tav>
                                      </p:tavLst>
                                    </p:anim>
                                    <p:anim calcmode="lin" valueType="num">
                                      <p:cBhvr>
                                        <p:cTn id="139" dur="1000" fill="hold"/>
                                        <p:tgtEl>
                                          <p:spTgt spid="3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fade">
                                      <p:cBhvr>
                                        <p:cTn id="142" dur="1000"/>
                                        <p:tgtEl>
                                          <p:spTgt spid="39"/>
                                        </p:tgtEl>
                                      </p:cBhvr>
                                    </p:animEffect>
                                    <p:anim calcmode="lin" valueType="num">
                                      <p:cBhvr>
                                        <p:cTn id="143" dur="1000" fill="hold"/>
                                        <p:tgtEl>
                                          <p:spTgt spid="39"/>
                                        </p:tgtEl>
                                        <p:attrNameLst>
                                          <p:attrName>ppt_x</p:attrName>
                                        </p:attrNameLst>
                                      </p:cBhvr>
                                      <p:tavLst>
                                        <p:tav tm="0">
                                          <p:val>
                                            <p:strVal val="#ppt_x"/>
                                          </p:val>
                                        </p:tav>
                                        <p:tav tm="100000">
                                          <p:val>
                                            <p:strVal val="#ppt_x"/>
                                          </p:val>
                                        </p:tav>
                                      </p:tavLst>
                                    </p:anim>
                                    <p:anim calcmode="lin" valueType="num">
                                      <p:cBhvr>
                                        <p:cTn id="144" dur="1000" fill="hold"/>
                                        <p:tgtEl>
                                          <p:spTgt spid="39"/>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animEffect transition="in" filter="fade">
                                      <p:cBhvr>
                                        <p:cTn id="147" dur="1000"/>
                                        <p:tgtEl>
                                          <p:spTgt spid="40"/>
                                        </p:tgtEl>
                                      </p:cBhvr>
                                    </p:animEffect>
                                    <p:anim calcmode="lin" valueType="num">
                                      <p:cBhvr>
                                        <p:cTn id="148" dur="1000" fill="hold"/>
                                        <p:tgtEl>
                                          <p:spTgt spid="40"/>
                                        </p:tgtEl>
                                        <p:attrNameLst>
                                          <p:attrName>ppt_x</p:attrName>
                                        </p:attrNameLst>
                                      </p:cBhvr>
                                      <p:tavLst>
                                        <p:tav tm="0">
                                          <p:val>
                                            <p:strVal val="#ppt_x"/>
                                          </p:val>
                                        </p:tav>
                                        <p:tav tm="100000">
                                          <p:val>
                                            <p:strVal val="#ppt_x"/>
                                          </p:val>
                                        </p:tav>
                                      </p:tavLst>
                                    </p:anim>
                                    <p:anim calcmode="lin" valueType="num">
                                      <p:cBhvr>
                                        <p:cTn id="149" dur="1000" fill="hold"/>
                                        <p:tgtEl>
                                          <p:spTgt spid="4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fade">
                                      <p:cBhvr>
                                        <p:cTn id="152" dur="1000"/>
                                        <p:tgtEl>
                                          <p:spTgt spid="41"/>
                                        </p:tgtEl>
                                      </p:cBhvr>
                                    </p:animEffect>
                                    <p:anim calcmode="lin" valueType="num">
                                      <p:cBhvr>
                                        <p:cTn id="153" dur="1000" fill="hold"/>
                                        <p:tgtEl>
                                          <p:spTgt spid="41"/>
                                        </p:tgtEl>
                                        <p:attrNameLst>
                                          <p:attrName>ppt_x</p:attrName>
                                        </p:attrNameLst>
                                      </p:cBhvr>
                                      <p:tavLst>
                                        <p:tav tm="0">
                                          <p:val>
                                            <p:strVal val="#ppt_x"/>
                                          </p:val>
                                        </p:tav>
                                        <p:tav tm="100000">
                                          <p:val>
                                            <p:strVal val="#ppt_x"/>
                                          </p:val>
                                        </p:tav>
                                      </p:tavLst>
                                    </p:anim>
                                    <p:anim calcmode="lin" valueType="num">
                                      <p:cBhvr>
                                        <p:cTn id="154" dur="1000" fill="hold"/>
                                        <p:tgtEl>
                                          <p:spTgt spid="41"/>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fade">
                                      <p:cBhvr>
                                        <p:cTn id="157" dur="1000"/>
                                        <p:tgtEl>
                                          <p:spTgt spid="42"/>
                                        </p:tgtEl>
                                      </p:cBhvr>
                                    </p:animEffect>
                                    <p:anim calcmode="lin" valueType="num">
                                      <p:cBhvr>
                                        <p:cTn id="158" dur="1000" fill="hold"/>
                                        <p:tgtEl>
                                          <p:spTgt spid="42"/>
                                        </p:tgtEl>
                                        <p:attrNameLst>
                                          <p:attrName>ppt_x</p:attrName>
                                        </p:attrNameLst>
                                      </p:cBhvr>
                                      <p:tavLst>
                                        <p:tav tm="0">
                                          <p:val>
                                            <p:strVal val="#ppt_x"/>
                                          </p:val>
                                        </p:tav>
                                        <p:tav tm="100000">
                                          <p:val>
                                            <p:strVal val="#ppt_x"/>
                                          </p:val>
                                        </p:tav>
                                      </p:tavLst>
                                    </p:anim>
                                    <p:anim calcmode="lin" valueType="num">
                                      <p:cBhvr>
                                        <p:cTn id="159" dur="1000" fill="hold"/>
                                        <p:tgtEl>
                                          <p:spTgt spid="42"/>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2"/>
                                        </p:tgtEl>
                                        <p:attrNameLst>
                                          <p:attrName>style.visibility</p:attrName>
                                        </p:attrNameLst>
                                      </p:cBhvr>
                                      <p:to>
                                        <p:strVal val="visible"/>
                                      </p:to>
                                    </p:set>
                                    <p:animEffect transition="in" filter="fade">
                                      <p:cBhvr>
                                        <p:cTn id="162" dur="1000"/>
                                        <p:tgtEl>
                                          <p:spTgt spid="2"/>
                                        </p:tgtEl>
                                      </p:cBhvr>
                                    </p:animEffect>
                                    <p:anim calcmode="lin" valueType="num">
                                      <p:cBhvr>
                                        <p:cTn id="163" dur="1000" fill="hold"/>
                                        <p:tgtEl>
                                          <p:spTgt spid="2"/>
                                        </p:tgtEl>
                                        <p:attrNameLst>
                                          <p:attrName>ppt_x</p:attrName>
                                        </p:attrNameLst>
                                      </p:cBhvr>
                                      <p:tavLst>
                                        <p:tav tm="0">
                                          <p:val>
                                            <p:strVal val="#ppt_x"/>
                                          </p:val>
                                        </p:tav>
                                        <p:tav tm="100000">
                                          <p:val>
                                            <p:strVal val="#ppt_x"/>
                                          </p:val>
                                        </p:tav>
                                      </p:tavLst>
                                    </p:anim>
                                    <p:anim calcmode="lin" valueType="num">
                                      <p:cBhvr>
                                        <p:cTn id="164" dur="1000" fill="hold"/>
                                        <p:tgtEl>
                                          <p:spTgt spid="2"/>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
                                        </p:tgtEl>
                                        <p:attrNameLst>
                                          <p:attrName>style.visibility</p:attrName>
                                        </p:attrNameLst>
                                      </p:cBhvr>
                                      <p:to>
                                        <p:strVal val="visible"/>
                                      </p:to>
                                    </p:set>
                                    <p:animEffect transition="in" filter="fade">
                                      <p:cBhvr>
                                        <p:cTn id="167" dur="1000"/>
                                        <p:tgtEl>
                                          <p:spTgt spid="5"/>
                                        </p:tgtEl>
                                      </p:cBhvr>
                                    </p:animEffect>
                                    <p:anim calcmode="lin" valueType="num">
                                      <p:cBhvr>
                                        <p:cTn id="168" dur="1000" fill="hold"/>
                                        <p:tgtEl>
                                          <p:spTgt spid="5"/>
                                        </p:tgtEl>
                                        <p:attrNameLst>
                                          <p:attrName>ppt_x</p:attrName>
                                        </p:attrNameLst>
                                      </p:cBhvr>
                                      <p:tavLst>
                                        <p:tav tm="0">
                                          <p:val>
                                            <p:strVal val="#ppt_x"/>
                                          </p:val>
                                        </p:tav>
                                        <p:tav tm="100000">
                                          <p:val>
                                            <p:strVal val="#ppt_x"/>
                                          </p:val>
                                        </p:tav>
                                      </p:tavLst>
                                    </p:anim>
                                    <p:anim calcmode="lin" valueType="num">
                                      <p:cBhvr>
                                        <p:cTn id="169" dur="1000" fill="hold"/>
                                        <p:tgtEl>
                                          <p:spTgt spid="5"/>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
                                        </p:tgtEl>
                                        <p:attrNameLst>
                                          <p:attrName>style.visibility</p:attrName>
                                        </p:attrNameLst>
                                      </p:cBhvr>
                                      <p:to>
                                        <p:strVal val="visible"/>
                                      </p:to>
                                    </p:set>
                                    <p:animEffect transition="in" filter="fade">
                                      <p:cBhvr>
                                        <p:cTn id="172" dur="1000"/>
                                        <p:tgtEl>
                                          <p:spTgt spid="6"/>
                                        </p:tgtEl>
                                      </p:cBhvr>
                                    </p:animEffect>
                                    <p:anim calcmode="lin" valueType="num">
                                      <p:cBhvr>
                                        <p:cTn id="173" dur="1000" fill="hold"/>
                                        <p:tgtEl>
                                          <p:spTgt spid="6"/>
                                        </p:tgtEl>
                                        <p:attrNameLst>
                                          <p:attrName>ppt_x</p:attrName>
                                        </p:attrNameLst>
                                      </p:cBhvr>
                                      <p:tavLst>
                                        <p:tav tm="0">
                                          <p:val>
                                            <p:strVal val="#ppt_x"/>
                                          </p:val>
                                        </p:tav>
                                        <p:tav tm="100000">
                                          <p:val>
                                            <p:strVal val="#ppt_x"/>
                                          </p:val>
                                        </p:tav>
                                      </p:tavLst>
                                    </p:anim>
                                    <p:anim calcmode="lin" valueType="num">
                                      <p:cBhvr>
                                        <p:cTn id="174" dur="1000" fill="hold"/>
                                        <p:tgtEl>
                                          <p:spTgt spid="6"/>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8"/>
                                        </p:tgtEl>
                                        <p:attrNameLst>
                                          <p:attrName>style.visibility</p:attrName>
                                        </p:attrNameLst>
                                      </p:cBhvr>
                                      <p:to>
                                        <p:strVal val="visible"/>
                                      </p:to>
                                    </p:set>
                                    <p:animEffect transition="in" filter="fade">
                                      <p:cBhvr>
                                        <p:cTn id="177" dur="1000"/>
                                        <p:tgtEl>
                                          <p:spTgt spid="8"/>
                                        </p:tgtEl>
                                      </p:cBhvr>
                                    </p:animEffect>
                                    <p:anim calcmode="lin" valueType="num">
                                      <p:cBhvr>
                                        <p:cTn id="178" dur="1000" fill="hold"/>
                                        <p:tgtEl>
                                          <p:spTgt spid="8"/>
                                        </p:tgtEl>
                                        <p:attrNameLst>
                                          <p:attrName>ppt_x</p:attrName>
                                        </p:attrNameLst>
                                      </p:cBhvr>
                                      <p:tavLst>
                                        <p:tav tm="0">
                                          <p:val>
                                            <p:strVal val="#ppt_x"/>
                                          </p:val>
                                        </p:tav>
                                        <p:tav tm="100000">
                                          <p:val>
                                            <p:strVal val="#ppt_x"/>
                                          </p:val>
                                        </p:tav>
                                      </p:tavLst>
                                    </p:anim>
                                    <p:anim calcmode="lin" valueType="num">
                                      <p:cBhvr>
                                        <p:cTn id="179" dur="1000" fill="hold"/>
                                        <p:tgtEl>
                                          <p:spTgt spid="8"/>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0"/>
                                        </p:tgtEl>
                                        <p:attrNameLst>
                                          <p:attrName>style.visibility</p:attrName>
                                        </p:attrNameLst>
                                      </p:cBhvr>
                                      <p:to>
                                        <p:strVal val="visible"/>
                                      </p:to>
                                    </p:set>
                                    <p:animEffect transition="in" filter="fade">
                                      <p:cBhvr>
                                        <p:cTn id="182" dur="1000"/>
                                        <p:tgtEl>
                                          <p:spTgt spid="10"/>
                                        </p:tgtEl>
                                      </p:cBhvr>
                                    </p:animEffect>
                                    <p:anim calcmode="lin" valueType="num">
                                      <p:cBhvr>
                                        <p:cTn id="183" dur="1000" fill="hold"/>
                                        <p:tgtEl>
                                          <p:spTgt spid="10"/>
                                        </p:tgtEl>
                                        <p:attrNameLst>
                                          <p:attrName>ppt_x</p:attrName>
                                        </p:attrNameLst>
                                      </p:cBhvr>
                                      <p:tavLst>
                                        <p:tav tm="0">
                                          <p:val>
                                            <p:strVal val="#ppt_x"/>
                                          </p:val>
                                        </p:tav>
                                        <p:tav tm="100000">
                                          <p:val>
                                            <p:strVal val="#ppt_x"/>
                                          </p:val>
                                        </p:tav>
                                      </p:tavLst>
                                    </p:anim>
                                    <p:anim calcmode="lin" valueType="num">
                                      <p:cBhvr>
                                        <p:cTn id="184" dur="1000" fill="hold"/>
                                        <p:tgtEl>
                                          <p:spTgt spid="10"/>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11"/>
                                        </p:tgtEl>
                                        <p:attrNameLst>
                                          <p:attrName>style.visibility</p:attrName>
                                        </p:attrNameLst>
                                      </p:cBhvr>
                                      <p:to>
                                        <p:strVal val="visible"/>
                                      </p:to>
                                    </p:set>
                                    <p:animEffect transition="in" filter="fade">
                                      <p:cBhvr>
                                        <p:cTn id="187" dur="1000"/>
                                        <p:tgtEl>
                                          <p:spTgt spid="11"/>
                                        </p:tgtEl>
                                      </p:cBhvr>
                                    </p:animEffect>
                                    <p:anim calcmode="lin" valueType="num">
                                      <p:cBhvr>
                                        <p:cTn id="188" dur="1000" fill="hold"/>
                                        <p:tgtEl>
                                          <p:spTgt spid="11"/>
                                        </p:tgtEl>
                                        <p:attrNameLst>
                                          <p:attrName>ppt_x</p:attrName>
                                        </p:attrNameLst>
                                      </p:cBhvr>
                                      <p:tavLst>
                                        <p:tav tm="0">
                                          <p:val>
                                            <p:strVal val="#ppt_x"/>
                                          </p:val>
                                        </p:tav>
                                        <p:tav tm="100000">
                                          <p:val>
                                            <p:strVal val="#ppt_x"/>
                                          </p:val>
                                        </p:tav>
                                      </p:tavLst>
                                    </p:anim>
                                    <p:anim calcmode="lin" valueType="num">
                                      <p:cBhvr>
                                        <p:cTn id="189" dur="1000" fill="hold"/>
                                        <p:tgtEl>
                                          <p:spTgt spid="11"/>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14"/>
                                        </p:tgtEl>
                                        <p:attrNameLst>
                                          <p:attrName>style.visibility</p:attrName>
                                        </p:attrNameLst>
                                      </p:cBhvr>
                                      <p:to>
                                        <p:strVal val="visible"/>
                                      </p:to>
                                    </p:set>
                                    <p:animEffect transition="in" filter="fade">
                                      <p:cBhvr>
                                        <p:cTn id="192" dur="1000"/>
                                        <p:tgtEl>
                                          <p:spTgt spid="14"/>
                                        </p:tgtEl>
                                      </p:cBhvr>
                                    </p:animEffect>
                                    <p:anim calcmode="lin" valueType="num">
                                      <p:cBhvr>
                                        <p:cTn id="193" dur="1000" fill="hold"/>
                                        <p:tgtEl>
                                          <p:spTgt spid="14"/>
                                        </p:tgtEl>
                                        <p:attrNameLst>
                                          <p:attrName>ppt_x</p:attrName>
                                        </p:attrNameLst>
                                      </p:cBhvr>
                                      <p:tavLst>
                                        <p:tav tm="0">
                                          <p:val>
                                            <p:strVal val="#ppt_x"/>
                                          </p:val>
                                        </p:tav>
                                        <p:tav tm="100000">
                                          <p:val>
                                            <p:strVal val="#ppt_x"/>
                                          </p:val>
                                        </p:tav>
                                      </p:tavLst>
                                    </p:anim>
                                    <p:anim calcmode="lin" valueType="num">
                                      <p:cBhvr>
                                        <p:cTn id="194" dur="1000" fill="hold"/>
                                        <p:tgtEl>
                                          <p:spTgt spid="14"/>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37"/>
                                        </p:tgtEl>
                                        <p:attrNameLst>
                                          <p:attrName>style.visibility</p:attrName>
                                        </p:attrNameLst>
                                      </p:cBhvr>
                                      <p:to>
                                        <p:strVal val="visible"/>
                                      </p:to>
                                    </p:set>
                                    <p:animEffect transition="in" filter="fade">
                                      <p:cBhvr>
                                        <p:cTn id="197" dur="1000"/>
                                        <p:tgtEl>
                                          <p:spTgt spid="37"/>
                                        </p:tgtEl>
                                      </p:cBhvr>
                                    </p:animEffect>
                                    <p:anim calcmode="lin" valueType="num">
                                      <p:cBhvr>
                                        <p:cTn id="198" dur="1000" fill="hold"/>
                                        <p:tgtEl>
                                          <p:spTgt spid="37"/>
                                        </p:tgtEl>
                                        <p:attrNameLst>
                                          <p:attrName>ppt_x</p:attrName>
                                        </p:attrNameLst>
                                      </p:cBhvr>
                                      <p:tavLst>
                                        <p:tav tm="0">
                                          <p:val>
                                            <p:strVal val="#ppt_x"/>
                                          </p:val>
                                        </p:tav>
                                        <p:tav tm="100000">
                                          <p:val>
                                            <p:strVal val="#ppt_x"/>
                                          </p:val>
                                        </p:tav>
                                      </p:tavLst>
                                    </p:anim>
                                    <p:anim calcmode="lin" valueType="num">
                                      <p:cBhvr>
                                        <p:cTn id="199" dur="1000" fill="hold"/>
                                        <p:tgtEl>
                                          <p:spTgt spid="37"/>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43"/>
                                        </p:tgtEl>
                                        <p:attrNameLst>
                                          <p:attrName>style.visibility</p:attrName>
                                        </p:attrNameLst>
                                      </p:cBhvr>
                                      <p:to>
                                        <p:strVal val="visible"/>
                                      </p:to>
                                    </p:set>
                                    <p:animEffect transition="in" filter="fade">
                                      <p:cBhvr>
                                        <p:cTn id="202" dur="1000"/>
                                        <p:tgtEl>
                                          <p:spTgt spid="43"/>
                                        </p:tgtEl>
                                      </p:cBhvr>
                                    </p:animEffect>
                                    <p:anim calcmode="lin" valueType="num">
                                      <p:cBhvr>
                                        <p:cTn id="203" dur="1000" fill="hold"/>
                                        <p:tgtEl>
                                          <p:spTgt spid="43"/>
                                        </p:tgtEl>
                                        <p:attrNameLst>
                                          <p:attrName>ppt_x</p:attrName>
                                        </p:attrNameLst>
                                      </p:cBhvr>
                                      <p:tavLst>
                                        <p:tav tm="0">
                                          <p:val>
                                            <p:strVal val="#ppt_x"/>
                                          </p:val>
                                        </p:tav>
                                        <p:tav tm="100000">
                                          <p:val>
                                            <p:strVal val="#ppt_x"/>
                                          </p:val>
                                        </p:tav>
                                      </p:tavLst>
                                    </p:anim>
                                    <p:anim calcmode="lin" valueType="num">
                                      <p:cBhvr>
                                        <p:cTn id="204" dur="1000" fill="hold"/>
                                        <p:tgtEl>
                                          <p:spTgt spid="43"/>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44"/>
                                        </p:tgtEl>
                                        <p:attrNameLst>
                                          <p:attrName>style.visibility</p:attrName>
                                        </p:attrNameLst>
                                      </p:cBhvr>
                                      <p:to>
                                        <p:strVal val="visible"/>
                                      </p:to>
                                    </p:set>
                                    <p:animEffect transition="in" filter="fade">
                                      <p:cBhvr>
                                        <p:cTn id="207" dur="1000"/>
                                        <p:tgtEl>
                                          <p:spTgt spid="44"/>
                                        </p:tgtEl>
                                      </p:cBhvr>
                                    </p:animEffect>
                                    <p:anim calcmode="lin" valueType="num">
                                      <p:cBhvr>
                                        <p:cTn id="208" dur="1000" fill="hold"/>
                                        <p:tgtEl>
                                          <p:spTgt spid="44"/>
                                        </p:tgtEl>
                                        <p:attrNameLst>
                                          <p:attrName>ppt_x</p:attrName>
                                        </p:attrNameLst>
                                      </p:cBhvr>
                                      <p:tavLst>
                                        <p:tav tm="0">
                                          <p:val>
                                            <p:strVal val="#ppt_x"/>
                                          </p:val>
                                        </p:tav>
                                        <p:tav tm="100000">
                                          <p:val>
                                            <p:strVal val="#ppt_x"/>
                                          </p:val>
                                        </p:tav>
                                      </p:tavLst>
                                    </p:anim>
                                    <p:anim calcmode="lin" valueType="num">
                                      <p:cBhvr>
                                        <p:cTn id="209" dur="1000" fill="hold"/>
                                        <p:tgtEl>
                                          <p:spTgt spid="44"/>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45"/>
                                        </p:tgtEl>
                                        <p:attrNameLst>
                                          <p:attrName>style.visibility</p:attrName>
                                        </p:attrNameLst>
                                      </p:cBhvr>
                                      <p:to>
                                        <p:strVal val="visible"/>
                                      </p:to>
                                    </p:set>
                                    <p:animEffect transition="in" filter="fade">
                                      <p:cBhvr>
                                        <p:cTn id="212" dur="1000"/>
                                        <p:tgtEl>
                                          <p:spTgt spid="45"/>
                                        </p:tgtEl>
                                      </p:cBhvr>
                                    </p:animEffect>
                                    <p:anim calcmode="lin" valueType="num">
                                      <p:cBhvr>
                                        <p:cTn id="213" dur="1000" fill="hold"/>
                                        <p:tgtEl>
                                          <p:spTgt spid="45"/>
                                        </p:tgtEl>
                                        <p:attrNameLst>
                                          <p:attrName>ppt_x</p:attrName>
                                        </p:attrNameLst>
                                      </p:cBhvr>
                                      <p:tavLst>
                                        <p:tav tm="0">
                                          <p:val>
                                            <p:strVal val="#ppt_x"/>
                                          </p:val>
                                        </p:tav>
                                        <p:tav tm="100000">
                                          <p:val>
                                            <p:strVal val="#ppt_x"/>
                                          </p:val>
                                        </p:tav>
                                      </p:tavLst>
                                    </p:anim>
                                    <p:anim calcmode="lin" valueType="num">
                                      <p:cBhvr>
                                        <p:cTn id="214" dur="1000" fill="hold"/>
                                        <p:tgtEl>
                                          <p:spTgt spid="45"/>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46"/>
                                        </p:tgtEl>
                                        <p:attrNameLst>
                                          <p:attrName>style.visibility</p:attrName>
                                        </p:attrNameLst>
                                      </p:cBhvr>
                                      <p:to>
                                        <p:strVal val="visible"/>
                                      </p:to>
                                    </p:set>
                                    <p:animEffect transition="in" filter="fade">
                                      <p:cBhvr>
                                        <p:cTn id="217" dur="1000"/>
                                        <p:tgtEl>
                                          <p:spTgt spid="46"/>
                                        </p:tgtEl>
                                      </p:cBhvr>
                                    </p:animEffect>
                                    <p:anim calcmode="lin" valueType="num">
                                      <p:cBhvr>
                                        <p:cTn id="218" dur="1000" fill="hold"/>
                                        <p:tgtEl>
                                          <p:spTgt spid="46"/>
                                        </p:tgtEl>
                                        <p:attrNameLst>
                                          <p:attrName>ppt_x</p:attrName>
                                        </p:attrNameLst>
                                      </p:cBhvr>
                                      <p:tavLst>
                                        <p:tav tm="0">
                                          <p:val>
                                            <p:strVal val="#ppt_x"/>
                                          </p:val>
                                        </p:tav>
                                        <p:tav tm="100000">
                                          <p:val>
                                            <p:strVal val="#ppt_x"/>
                                          </p:val>
                                        </p:tav>
                                      </p:tavLst>
                                    </p:anim>
                                    <p:anim calcmode="lin" valueType="num">
                                      <p:cBhvr>
                                        <p:cTn id="219" dur="1000" fill="hold"/>
                                        <p:tgtEl>
                                          <p:spTgt spid="46"/>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1000"/>
                                        <p:tgtEl>
                                          <p:spTgt spid="47"/>
                                        </p:tgtEl>
                                      </p:cBhvr>
                                    </p:animEffect>
                                    <p:anim calcmode="lin" valueType="num">
                                      <p:cBhvr>
                                        <p:cTn id="223" dur="1000" fill="hold"/>
                                        <p:tgtEl>
                                          <p:spTgt spid="47"/>
                                        </p:tgtEl>
                                        <p:attrNameLst>
                                          <p:attrName>ppt_x</p:attrName>
                                        </p:attrNameLst>
                                      </p:cBhvr>
                                      <p:tavLst>
                                        <p:tav tm="0">
                                          <p:val>
                                            <p:strVal val="#ppt_x"/>
                                          </p:val>
                                        </p:tav>
                                        <p:tav tm="100000">
                                          <p:val>
                                            <p:strVal val="#ppt_x"/>
                                          </p:val>
                                        </p:tav>
                                      </p:tavLst>
                                    </p:anim>
                                    <p:anim calcmode="lin" valueType="num">
                                      <p:cBhvr>
                                        <p:cTn id="224" dur="1000" fill="hold"/>
                                        <p:tgtEl>
                                          <p:spTgt spid="47"/>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48"/>
                                        </p:tgtEl>
                                        <p:attrNameLst>
                                          <p:attrName>style.visibility</p:attrName>
                                        </p:attrNameLst>
                                      </p:cBhvr>
                                      <p:to>
                                        <p:strVal val="visible"/>
                                      </p:to>
                                    </p:set>
                                    <p:animEffect transition="in" filter="fade">
                                      <p:cBhvr>
                                        <p:cTn id="227" dur="1000"/>
                                        <p:tgtEl>
                                          <p:spTgt spid="48"/>
                                        </p:tgtEl>
                                      </p:cBhvr>
                                    </p:animEffect>
                                    <p:anim calcmode="lin" valueType="num">
                                      <p:cBhvr>
                                        <p:cTn id="228" dur="1000" fill="hold"/>
                                        <p:tgtEl>
                                          <p:spTgt spid="48"/>
                                        </p:tgtEl>
                                        <p:attrNameLst>
                                          <p:attrName>ppt_x</p:attrName>
                                        </p:attrNameLst>
                                      </p:cBhvr>
                                      <p:tavLst>
                                        <p:tav tm="0">
                                          <p:val>
                                            <p:strVal val="#ppt_x"/>
                                          </p:val>
                                        </p:tav>
                                        <p:tav tm="100000">
                                          <p:val>
                                            <p:strVal val="#ppt_x"/>
                                          </p:val>
                                        </p:tav>
                                      </p:tavLst>
                                    </p:anim>
                                    <p:anim calcmode="lin" valueType="num">
                                      <p:cBhvr>
                                        <p:cTn id="22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p:bldP spid="40" grpId="0"/>
      <p:bldP spid="41" grpId="0"/>
      <p:bldP spid="42" grpId="0"/>
      <p:bldP spid="5" grpId="0"/>
      <p:bldP spid="6" grpId="0"/>
      <p:bldP spid="8" grpId="0"/>
      <p:bldP spid="10" grpId="0"/>
      <p:bldP spid="11" grpId="0"/>
      <p:bldP spid="14" grpId="0"/>
      <p:bldP spid="37" grpId="0"/>
      <p:bldP spid="43" grpId="0"/>
      <p:bldP spid="44" grpId="0"/>
      <p:bldP spid="45" grpId="0"/>
      <p:bldP spid="46" grpId="0"/>
      <p:bldP spid="47" grpId="0"/>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34</a:t>
            </a:fld>
            <a:endParaRPr lang="zh-CN" altLang="en-US"/>
          </a:p>
        </p:txBody>
      </p:sp>
      <p:pic>
        <p:nvPicPr>
          <p:cNvPr id="4" name="图片 3"/>
          <p:cNvPicPr>
            <a:picLocks noChangeAspect="1"/>
          </p:cNvPicPr>
          <p:nvPr>
            <p:custDataLst>
              <p:tags r:id="rId1"/>
            </p:custDataLst>
          </p:nvPr>
        </p:nvPicPr>
        <p:blipFill>
          <a:blip r:embed="rId4"/>
          <a:stretch>
            <a:fillRect/>
          </a:stretch>
        </p:blipFill>
        <p:spPr>
          <a:xfrm>
            <a:off x="144145" y="326390"/>
            <a:ext cx="6188710" cy="3945255"/>
          </a:xfrm>
          <a:prstGeom prst="rect">
            <a:avLst/>
          </a:prstGeom>
        </p:spPr>
      </p:pic>
      <p:sp>
        <p:nvSpPr>
          <p:cNvPr id="5" name="文本框 4"/>
          <p:cNvSpPr txBox="1"/>
          <p:nvPr/>
        </p:nvSpPr>
        <p:spPr>
          <a:xfrm>
            <a:off x="226452" y="5298479"/>
            <a:ext cx="5956935" cy="707886"/>
          </a:xfrm>
          <a:prstGeom prst="rect">
            <a:avLst/>
          </a:prstGeom>
          <a:noFill/>
        </p:spPr>
        <p:txBody>
          <a:bodyPr wrap="square" rtlCol="0">
            <a:spAutoFit/>
          </a:bodyPr>
          <a:lstStyle/>
          <a:p>
            <a:r>
              <a:rPr lang="en-US" altLang="zh-CN" sz="2000" dirty="0"/>
              <a:t>Look at this page, for example, we’ll analyze the layout of the pictures. There are 2 pictures in this page.</a:t>
            </a:r>
          </a:p>
        </p:txBody>
      </p:sp>
      <p:sp>
        <p:nvSpPr>
          <p:cNvPr id="6" name="文本框 5"/>
          <p:cNvSpPr txBox="1"/>
          <p:nvPr/>
        </p:nvSpPr>
        <p:spPr>
          <a:xfrm>
            <a:off x="6924040" y="260985"/>
            <a:ext cx="5483860" cy="6247130"/>
          </a:xfrm>
          <a:prstGeom prst="rect">
            <a:avLst/>
          </a:prstGeom>
          <a:noFill/>
        </p:spPr>
        <p:txBody>
          <a:bodyPr wrap="square" rtlCol="0">
            <a:spAutoFit/>
          </a:bodyPr>
          <a:lstStyle/>
          <a:p>
            <a:r>
              <a:rPr lang="en-US" altLang="zh-CN" sz="2000"/>
              <a:t>*{</a:t>
            </a:r>
          </a:p>
          <a:p>
            <a:r>
              <a:rPr lang="en-US" altLang="zh-CN" sz="2000"/>
              <a:t>    margin:0;</a:t>
            </a:r>
          </a:p>
          <a:p>
            <a:r>
              <a:rPr lang="en-US" altLang="zh-CN" sz="2000"/>
              <a:t>    padding:0;</a:t>
            </a:r>
          </a:p>
          <a:p>
            <a:r>
              <a:rPr lang="en-US" altLang="zh-CN" sz="2000"/>
              <a:t>}</a:t>
            </a:r>
          </a:p>
          <a:p>
            <a:r>
              <a:rPr lang="en-US" altLang="zh-CN" sz="2000"/>
              <a:t>html,body{</a:t>
            </a:r>
            <a:br>
              <a:rPr lang="en-US" altLang="zh-CN" sz="2000"/>
            </a:br>
            <a:r>
              <a:rPr lang="en-US" altLang="zh-CN" sz="2000"/>
              <a:t>    height:100%;</a:t>
            </a:r>
          </a:p>
          <a:p>
            <a:r>
              <a:rPr lang="en-US" altLang="zh-CN" sz="2000"/>
              <a:t>}</a:t>
            </a:r>
          </a:p>
          <a:p>
            <a:endParaRPr lang="en-US" altLang="zh-CN" sz="2000"/>
          </a:p>
          <a:p>
            <a:r>
              <a:rPr lang="en-US" altLang="zh-CN" sz="2000" b="1"/>
              <a:t>·the first picture</a:t>
            </a:r>
            <a:br>
              <a:rPr lang="en-US" altLang="zh-CN" sz="2000"/>
            </a:br>
            <a:r>
              <a:rPr lang="en-US" altLang="zh-CN" sz="2000"/>
              <a:t>width:100%</a:t>
            </a:r>
          </a:p>
          <a:p>
            <a:r>
              <a:rPr lang="en-US" altLang="zh-CN" sz="2000"/>
              <a:t>height:40%;</a:t>
            </a:r>
          </a:p>
          <a:p>
            <a:r>
              <a:rPr lang="en-US" altLang="zh-CN" sz="2000"/>
              <a:t>background-repeat:no-repeat;</a:t>
            </a:r>
          </a:p>
          <a:p>
            <a:r>
              <a:rPr lang="en-US" altLang="zh-CN" sz="2000"/>
              <a:t>background-size:cover;</a:t>
            </a:r>
          </a:p>
          <a:p>
            <a:endParaRPr lang="en-US" altLang="zh-CN" sz="2000"/>
          </a:p>
          <a:p>
            <a:r>
              <a:rPr lang="en-US" altLang="zh-CN" sz="2000" b="1"/>
              <a:t>·the second picture</a:t>
            </a:r>
            <a:endParaRPr lang="zh-CN" altLang="en-US" sz="2000" b="1"/>
          </a:p>
          <a:p>
            <a:r>
              <a:rPr lang="en-US" altLang="zh-CN" sz="2000">
                <a:sym typeface="+mn-ea"/>
              </a:rPr>
              <a:t>width:100%</a:t>
            </a:r>
            <a:endParaRPr lang="en-US" altLang="zh-CN" sz="2000"/>
          </a:p>
          <a:p>
            <a:r>
              <a:rPr lang="en-US" altLang="zh-CN" sz="2000">
                <a:sym typeface="+mn-ea"/>
              </a:rPr>
              <a:t>height:60%;</a:t>
            </a:r>
            <a:endParaRPr lang="en-US" altLang="zh-CN" sz="2000"/>
          </a:p>
          <a:p>
            <a:r>
              <a:rPr lang="en-US" altLang="zh-CN" sz="2000">
                <a:sym typeface="+mn-ea"/>
              </a:rPr>
              <a:t>background-repeat:no-repeat;</a:t>
            </a:r>
            <a:endParaRPr lang="en-US" altLang="zh-CN" sz="2000"/>
          </a:p>
          <a:p>
            <a:r>
              <a:rPr lang="en-US" altLang="zh-CN" sz="2000">
                <a:sym typeface="+mn-ea"/>
              </a:rPr>
              <a:t>background-size:cover;</a:t>
            </a:r>
            <a:endParaRPr lang="en-US" altLang="zh-CN" sz="2000"/>
          </a:p>
          <a:p>
            <a:endParaRPr lang="en-US" altLang="zh-CN" sz="2000"/>
          </a:p>
        </p:txBody>
      </p:sp>
      <p:sp>
        <p:nvSpPr>
          <p:cNvPr id="3" name="文本框 2">
            <a:extLst>
              <a:ext uri="{FF2B5EF4-FFF2-40B4-BE49-F238E27FC236}">
                <a16:creationId xmlns:a16="http://schemas.microsoft.com/office/drawing/2014/main" id="{65EC56AC-8A36-6764-5BD2-8118405ADA5F}"/>
              </a:ext>
            </a:extLst>
          </p:cNvPr>
          <p:cNvSpPr txBox="1"/>
          <p:nvPr/>
        </p:nvSpPr>
        <p:spPr>
          <a:xfrm>
            <a:off x="146450" y="4557002"/>
            <a:ext cx="4347155" cy="1200329"/>
          </a:xfrm>
          <a:prstGeom prst="rect">
            <a:avLst/>
          </a:prstGeom>
          <a:noFill/>
        </p:spPr>
        <p:txBody>
          <a:bodyPr wrap="square" rtlCol="0">
            <a:spAutoFit/>
          </a:bodyPr>
          <a:lstStyle/>
          <a:p>
            <a:r>
              <a:rPr lang="en-US" altLang="zh-CN" sz="3600" dirty="0">
                <a:solidFill>
                  <a:schemeClr val="bg2">
                    <a:lumMod val="50000"/>
                  </a:schemeClr>
                </a:solidFill>
                <a:latin typeface="Arial Black" panose="020B0A04020102020204" pitchFamily="34" charset="0"/>
              </a:rPr>
              <a:t>• Graphic</a:t>
            </a:r>
          </a:p>
          <a:p>
            <a:endParaRPr lang="zh-CN" altLang="en-US" sz="3600" dirty="0">
              <a:solidFill>
                <a:schemeClr val="bg2">
                  <a:lumMod val="50000"/>
                </a:schemeClr>
              </a:solidFill>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7" y="0"/>
            <a:ext cx="12190746" cy="4222750"/>
          </a:xfrm>
          <a:prstGeom prst="rect">
            <a:avLst/>
          </a:prstGeom>
        </p:spPr>
      </p:pic>
      <p:sp>
        <p:nvSpPr>
          <p:cNvPr id="6" name="矩形 5"/>
          <p:cNvSpPr/>
          <p:nvPr/>
        </p:nvSpPr>
        <p:spPr>
          <a:xfrm>
            <a:off x="0" y="0"/>
            <a:ext cx="12192000" cy="4219575"/>
          </a:xfrm>
          <a:prstGeom prst="rect">
            <a:avLst/>
          </a:prstGeom>
          <a:solidFill>
            <a:srgbClr val="17161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灯片编号占位符 1"/>
          <p:cNvSpPr>
            <a:spLocks noGrp="1"/>
          </p:cNvSpPr>
          <p:nvPr>
            <p:ph type="sldNum" sz="quarter" idx="12"/>
          </p:nvPr>
        </p:nvSpPr>
        <p:spPr/>
        <p:txBody>
          <a:bodyPr/>
          <a:lstStyle/>
          <a:p>
            <a:fld id="{EDCF069B-D994-4262-8CEC-8B0A802048A3}" type="slidenum">
              <a:rPr lang="zh-CN" altLang="en-US" smtClean="0">
                <a:latin typeface="Microsoft YaHei" panose="020B0503020204020204" pitchFamily="34" charset="-122"/>
                <a:ea typeface="Microsoft YaHei" panose="020B0503020204020204" pitchFamily="34" charset="-122"/>
                <a:sym typeface="Microsoft YaHei" panose="020B0503020204020204" pitchFamily="34" charset="-122"/>
              </a:rPr>
              <a:pPr/>
              <a:t>35</a:t>
            </a:fld>
            <a:endParaRPr lang="zh-CN" alt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椭圆 6"/>
          <p:cNvSpPr/>
          <p:nvPr/>
        </p:nvSpPr>
        <p:spPr>
          <a:xfrm>
            <a:off x="2137041" y="3844859"/>
            <a:ext cx="749431" cy="749431"/>
          </a:xfrm>
          <a:prstGeom prst="ellipse">
            <a:avLst/>
          </a:prstGeom>
          <a:solidFill>
            <a:srgbClr val="58585A"/>
          </a:solidFill>
          <a:ln w="57150">
            <a:solidFill>
              <a:srgbClr val="DDD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p:nvPr/>
        </p:nvSpPr>
        <p:spPr>
          <a:xfrm>
            <a:off x="5720093" y="3844859"/>
            <a:ext cx="749431" cy="749431"/>
          </a:xfrm>
          <a:prstGeom prst="ellipse">
            <a:avLst/>
          </a:prstGeom>
          <a:solidFill>
            <a:srgbClr val="58585A"/>
          </a:solidFill>
          <a:ln w="57150">
            <a:solidFill>
              <a:srgbClr val="DDD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p:nvPr/>
        </p:nvSpPr>
        <p:spPr>
          <a:xfrm>
            <a:off x="9303145" y="3844859"/>
            <a:ext cx="749431" cy="749431"/>
          </a:xfrm>
          <a:prstGeom prst="ellipse">
            <a:avLst/>
          </a:prstGeom>
          <a:solidFill>
            <a:srgbClr val="58585A"/>
          </a:solidFill>
          <a:ln w="57150">
            <a:solidFill>
              <a:srgbClr val="DDD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TextBox 1"/>
          <p:cNvSpPr txBox="1"/>
          <p:nvPr/>
        </p:nvSpPr>
        <p:spPr>
          <a:xfrm>
            <a:off x="937556" y="4505468"/>
            <a:ext cx="3105341" cy="1692771"/>
          </a:xfrm>
          <a:prstGeom prst="rect">
            <a:avLst/>
          </a:prstGeom>
          <a:noFill/>
        </p:spPr>
        <p:txBody>
          <a:bodyPr wrap="square" rtlCol="0">
            <a:spAutoFit/>
          </a:bodyPr>
          <a:lstStyle/>
          <a:p>
            <a:pPr algn="ctr">
              <a:lnSpc>
                <a:spcPct val="150000"/>
              </a:lnSpc>
            </a:pPr>
            <a:r>
              <a:rPr lang="en-US" altLang="zh-CN" sz="1600" b="1" dirty="0">
                <a:solidFill>
                  <a:schemeClr val="bg2">
                    <a:lumMod val="25000"/>
                  </a:schemeClr>
                </a:solidFill>
                <a:latin typeface="Microsoft YaHei" panose="020B0503020204020204" pitchFamily="34" charset="-122"/>
                <a:ea typeface="Microsoft YaHei" panose="020B0503020204020204" pitchFamily="34" charset="-122"/>
                <a:cs typeface="Segoe UI" panose="020B0502040204020203" pitchFamily="34" charset="0"/>
                <a:sym typeface="Microsoft YaHei" panose="020B0503020204020204" pitchFamily="34" charset="-122"/>
              </a:rPr>
              <a:t>Highlights</a:t>
            </a:r>
            <a:endParaRPr lang="en-US" altLang="zh-CN" sz="1600" dirty="0">
              <a:solidFill>
                <a:schemeClr val="bg2">
                  <a:lumMod val="25000"/>
                </a:scheme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endParaRPr>
          </a:p>
          <a:p>
            <a:pPr algn="ctr"/>
            <a:r>
              <a:rPr lang="en-US" altLang="zh-CN" sz="1600" dirty="0">
                <a:solidFill>
                  <a:schemeClr val="bg2">
                    <a:lumMod val="25000"/>
                  </a:scheme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Our website uses clear headings, bullet points, and concise paragraphs to organize information for easy reading and understanding.</a:t>
            </a:r>
          </a:p>
        </p:txBody>
      </p:sp>
      <p:sp>
        <p:nvSpPr>
          <p:cNvPr id="15" name="任意多边形 14"/>
          <p:cNvSpPr/>
          <p:nvPr/>
        </p:nvSpPr>
        <p:spPr>
          <a:xfrm>
            <a:off x="2354410" y="4078230"/>
            <a:ext cx="314691" cy="237392"/>
          </a:xfrm>
          <a:custGeom>
            <a:avLst/>
            <a:gdLst>
              <a:gd name="connsiteX0" fmla="*/ 0 w 395654"/>
              <a:gd name="connsiteY0" fmla="*/ 105507 h 237392"/>
              <a:gd name="connsiteX1" fmla="*/ 158261 w 395654"/>
              <a:gd name="connsiteY1" fmla="*/ 237392 h 237392"/>
              <a:gd name="connsiteX2" fmla="*/ 395654 w 395654"/>
              <a:gd name="connsiteY2" fmla="*/ 0 h 237392"/>
              <a:gd name="connsiteX0" fmla="*/ 0 w 314691"/>
              <a:gd name="connsiteY0" fmla="*/ 143607 h 237392"/>
              <a:gd name="connsiteX1" fmla="*/ 77298 w 314691"/>
              <a:gd name="connsiteY1" fmla="*/ 237392 h 237392"/>
              <a:gd name="connsiteX2" fmla="*/ 314691 w 314691"/>
              <a:gd name="connsiteY2" fmla="*/ 0 h 237392"/>
            </a:gdLst>
            <a:ahLst/>
            <a:cxnLst>
              <a:cxn ang="0">
                <a:pos x="connsiteX0" y="connsiteY0"/>
              </a:cxn>
              <a:cxn ang="0">
                <a:pos x="connsiteX1" y="connsiteY1"/>
              </a:cxn>
              <a:cxn ang="0">
                <a:pos x="connsiteX2" y="connsiteY2"/>
              </a:cxn>
            </a:cxnLst>
            <a:rect l="l" t="t" r="r" b="b"/>
            <a:pathLst>
              <a:path w="314691" h="237392">
                <a:moveTo>
                  <a:pt x="0" y="143607"/>
                </a:moveTo>
                <a:lnTo>
                  <a:pt x="77298" y="237392"/>
                </a:lnTo>
                <a:lnTo>
                  <a:pt x="314691" y="0"/>
                </a:ln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任意多边形 15"/>
          <p:cNvSpPr/>
          <p:nvPr/>
        </p:nvSpPr>
        <p:spPr>
          <a:xfrm>
            <a:off x="5937462" y="4078230"/>
            <a:ext cx="314691" cy="237392"/>
          </a:xfrm>
          <a:custGeom>
            <a:avLst/>
            <a:gdLst>
              <a:gd name="connsiteX0" fmla="*/ 0 w 395654"/>
              <a:gd name="connsiteY0" fmla="*/ 105507 h 237392"/>
              <a:gd name="connsiteX1" fmla="*/ 158261 w 395654"/>
              <a:gd name="connsiteY1" fmla="*/ 237392 h 237392"/>
              <a:gd name="connsiteX2" fmla="*/ 395654 w 395654"/>
              <a:gd name="connsiteY2" fmla="*/ 0 h 237392"/>
              <a:gd name="connsiteX0" fmla="*/ 0 w 314691"/>
              <a:gd name="connsiteY0" fmla="*/ 143607 h 237392"/>
              <a:gd name="connsiteX1" fmla="*/ 77298 w 314691"/>
              <a:gd name="connsiteY1" fmla="*/ 237392 h 237392"/>
              <a:gd name="connsiteX2" fmla="*/ 314691 w 314691"/>
              <a:gd name="connsiteY2" fmla="*/ 0 h 237392"/>
            </a:gdLst>
            <a:ahLst/>
            <a:cxnLst>
              <a:cxn ang="0">
                <a:pos x="connsiteX0" y="connsiteY0"/>
              </a:cxn>
              <a:cxn ang="0">
                <a:pos x="connsiteX1" y="connsiteY1"/>
              </a:cxn>
              <a:cxn ang="0">
                <a:pos x="connsiteX2" y="connsiteY2"/>
              </a:cxn>
            </a:cxnLst>
            <a:rect l="l" t="t" r="r" b="b"/>
            <a:pathLst>
              <a:path w="314691" h="237392">
                <a:moveTo>
                  <a:pt x="0" y="143607"/>
                </a:moveTo>
                <a:lnTo>
                  <a:pt x="77298" y="237392"/>
                </a:lnTo>
                <a:lnTo>
                  <a:pt x="314691" y="0"/>
                </a:ln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任意多边形 16"/>
          <p:cNvSpPr/>
          <p:nvPr/>
        </p:nvSpPr>
        <p:spPr>
          <a:xfrm>
            <a:off x="9520514" y="4078230"/>
            <a:ext cx="314691" cy="237392"/>
          </a:xfrm>
          <a:custGeom>
            <a:avLst/>
            <a:gdLst>
              <a:gd name="connsiteX0" fmla="*/ 0 w 395654"/>
              <a:gd name="connsiteY0" fmla="*/ 105507 h 237392"/>
              <a:gd name="connsiteX1" fmla="*/ 158261 w 395654"/>
              <a:gd name="connsiteY1" fmla="*/ 237392 h 237392"/>
              <a:gd name="connsiteX2" fmla="*/ 395654 w 395654"/>
              <a:gd name="connsiteY2" fmla="*/ 0 h 237392"/>
              <a:gd name="connsiteX0" fmla="*/ 0 w 314691"/>
              <a:gd name="connsiteY0" fmla="*/ 143607 h 237392"/>
              <a:gd name="connsiteX1" fmla="*/ 77298 w 314691"/>
              <a:gd name="connsiteY1" fmla="*/ 237392 h 237392"/>
              <a:gd name="connsiteX2" fmla="*/ 314691 w 314691"/>
              <a:gd name="connsiteY2" fmla="*/ 0 h 237392"/>
            </a:gdLst>
            <a:ahLst/>
            <a:cxnLst>
              <a:cxn ang="0">
                <a:pos x="connsiteX0" y="connsiteY0"/>
              </a:cxn>
              <a:cxn ang="0">
                <a:pos x="connsiteX1" y="connsiteY1"/>
              </a:cxn>
              <a:cxn ang="0">
                <a:pos x="connsiteX2" y="connsiteY2"/>
              </a:cxn>
            </a:cxnLst>
            <a:rect l="l" t="t" r="r" b="b"/>
            <a:pathLst>
              <a:path w="314691" h="237392">
                <a:moveTo>
                  <a:pt x="0" y="143607"/>
                </a:moveTo>
                <a:lnTo>
                  <a:pt x="77298" y="237392"/>
                </a:lnTo>
                <a:lnTo>
                  <a:pt x="314691" y="0"/>
                </a:ln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TextBox 1">
            <a:extLst>
              <a:ext uri="{FF2B5EF4-FFF2-40B4-BE49-F238E27FC236}">
                <a16:creationId xmlns:a16="http://schemas.microsoft.com/office/drawing/2014/main" id="{6500D7C1-C221-0D23-7740-F9E81E770619}"/>
              </a:ext>
            </a:extLst>
          </p:cNvPr>
          <p:cNvSpPr txBox="1"/>
          <p:nvPr/>
        </p:nvSpPr>
        <p:spPr>
          <a:xfrm>
            <a:off x="4439315" y="4546053"/>
            <a:ext cx="3447020" cy="1692771"/>
          </a:xfrm>
          <a:prstGeom prst="rect">
            <a:avLst/>
          </a:prstGeom>
          <a:noFill/>
        </p:spPr>
        <p:txBody>
          <a:bodyPr wrap="square" rtlCol="0">
            <a:spAutoFit/>
          </a:bodyPr>
          <a:lstStyle/>
          <a:p>
            <a:pPr algn="ctr">
              <a:lnSpc>
                <a:spcPct val="150000"/>
              </a:lnSpc>
            </a:pPr>
            <a:r>
              <a:rPr lang="en-US" altLang="zh-CN" sz="1600" b="1" dirty="0">
                <a:solidFill>
                  <a:schemeClr val="bg2">
                    <a:lumMod val="25000"/>
                  </a:schemeClr>
                </a:solidFill>
                <a:latin typeface="Microsoft YaHei" panose="020B0503020204020204" pitchFamily="34" charset="-122"/>
                <a:ea typeface="Microsoft YaHei" panose="020B0503020204020204" pitchFamily="34" charset="-122"/>
                <a:cs typeface="Segoe UI" panose="020B0502040204020203" pitchFamily="34" charset="0"/>
                <a:sym typeface="Microsoft YaHei" panose="020B0503020204020204" pitchFamily="34" charset="-122"/>
              </a:rPr>
              <a:t>Meaningful</a:t>
            </a:r>
          </a:p>
          <a:p>
            <a:pPr algn="ctr"/>
            <a:r>
              <a:rPr lang="en-US" altLang="zh-CN" sz="1600" dirty="0">
                <a:solidFill>
                  <a:schemeClr val="bg2">
                    <a:lumMod val="25000"/>
                  </a:scheme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Our website provides valuable and relevant information carefully tailored to meet our users' needs and interests, be it articles, product descriptions.</a:t>
            </a:r>
          </a:p>
        </p:txBody>
      </p:sp>
      <p:sp>
        <p:nvSpPr>
          <p:cNvPr id="19" name="TextBox 1">
            <a:extLst>
              <a:ext uri="{FF2B5EF4-FFF2-40B4-BE49-F238E27FC236}">
                <a16:creationId xmlns:a16="http://schemas.microsoft.com/office/drawing/2014/main" id="{242CD1DE-4B81-2849-E507-860C1A14C1A6}"/>
              </a:ext>
            </a:extLst>
          </p:cNvPr>
          <p:cNvSpPr txBox="1"/>
          <p:nvPr/>
        </p:nvSpPr>
        <p:spPr>
          <a:xfrm>
            <a:off x="8046115" y="4551266"/>
            <a:ext cx="3447020" cy="1446550"/>
          </a:xfrm>
          <a:prstGeom prst="rect">
            <a:avLst/>
          </a:prstGeom>
          <a:noFill/>
        </p:spPr>
        <p:txBody>
          <a:bodyPr wrap="square" rtlCol="0">
            <a:spAutoFit/>
          </a:bodyPr>
          <a:lstStyle/>
          <a:p>
            <a:pPr algn="ctr">
              <a:lnSpc>
                <a:spcPct val="150000"/>
              </a:lnSpc>
            </a:pPr>
            <a:r>
              <a:rPr lang="en-US" altLang="zh-CN" sz="1600" b="1" dirty="0">
                <a:solidFill>
                  <a:schemeClr val="bg2">
                    <a:lumMod val="25000"/>
                  </a:schemeClr>
                </a:solidFill>
                <a:latin typeface="Microsoft YaHei" panose="020B0503020204020204" pitchFamily="34" charset="-122"/>
                <a:ea typeface="Microsoft YaHei" panose="020B0503020204020204" pitchFamily="34" charset="-122"/>
                <a:cs typeface="Segoe UI" panose="020B0502040204020203" pitchFamily="34" charset="0"/>
                <a:sym typeface="Microsoft YaHei" panose="020B0503020204020204" pitchFamily="34" charset="-122"/>
              </a:rPr>
              <a:t>Up-to-Date</a:t>
            </a:r>
          </a:p>
          <a:p>
            <a:pPr algn="ctr"/>
            <a:r>
              <a:rPr lang="en-US" altLang="zh-CN" sz="1600" dirty="0">
                <a:solidFill>
                  <a:schemeClr val="bg2">
                    <a:lumMod val="25000"/>
                  </a:schemeClr>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We keep our website's content current and relevant by regularly reviewing and updating it to ensure accuracy and timeliness.</a:t>
            </a:r>
          </a:p>
        </p:txBody>
      </p:sp>
      <p:sp>
        <p:nvSpPr>
          <p:cNvPr id="20" name="文本框 19">
            <a:extLst>
              <a:ext uri="{FF2B5EF4-FFF2-40B4-BE49-F238E27FC236}">
                <a16:creationId xmlns:a16="http://schemas.microsoft.com/office/drawing/2014/main" id="{CD1506F1-7710-7206-F105-BBA37DA02761}"/>
              </a:ext>
            </a:extLst>
          </p:cNvPr>
          <p:cNvSpPr txBox="1"/>
          <p:nvPr/>
        </p:nvSpPr>
        <p:spPr>
          <a:xfrm>
            <a:off x="4517810" y="296010"/>
            <a:ext cx="4347155" cy="646331"/>
          </a:xfrm>
          <a:prstGeom prst="rect">
            <a:avLst/>
          </a:prstGeom>
          <a:noFill/>
        </p:spPr>
        <p:txBody>
          <a:bodyPr wrap="square" rtlCol="0">
            <a:spAutoFit/>
          </a:bodyPr>
          <a:lstStyle/>
          <a:p>
            <a:r>
              <a:rPr lang="en-US" altLang="zh-CN" sz="3600" dirty="0">
                <a:solidFill>
                  <a:schemeClr val="bg2"/>
                </a:solidFill>
                <a:latin typeface="Arial Black" panose="020B0A04020102020204" pitchFamily="34" charset="0"/>
              </a:rPr>
              <a:t>• Content </a:t>
            </a:r>
            <a:endParaRPr lang="zh-CN" altLang="en-US" sz="3600" dirty="0">
              <a:solidFill>
                <a:schemeClr val="bg2"/>
              </a:solidFill>
              <a:latin typeface="Arial Black" panose="020B0A04020102020204" pitchFamily="34" charset="0"/>
            </a:endParaRPr>
          </a:p>
        </p:txBody>
      </p:sp>
      <p:pic>
        <p:nvPicPr>
          <p:cNvPr id="22" name="图片 21">
            <a:extLst>
              <a:ext uri="{FF2B5EF4-FFF2-40B4-BE49-F238E27FC236}">
                <a16:creationId xmlns:a16="http://schemas.microsoft.com/office/drawing/2014/main" id="{C7F975A1-BEF1-B647-E7BB-2B71C110AAB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630" r="403" b="1051"/>
          <a:stretch/>
        </p:blipFill>
        <p:spPr>
          <a:xfrm>
            <a:off x="754743" y="1016000"/>
            <a:ext cx="4775200" cy="2639013"/>
          </a:xfrm>
          <a:prstGeom prst="rect">
            <a:avLst/>
          </a:prstGeom>
        </p:spPr>
      </p:pic>
      <p:pic>
        <p:nvPicPr>
          <p:cNvPr id="24" name="图片 23">
            <a:extLst>
              <a:ext uri="{FF2B5EF4-FFF2-40B4-BE49-F238E27FC236}">
                <a16:creationId xmlns:a16="http://schemas.microsoft.com/office/drawing/2014/main" id="{479B31C2-BDD7-BA02-11A4-0FF14454BE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5486" y="1004281"/>
            <a:ext cx="4687684" cy="2613488"/>
          </a:xfrm>
          <a:prstGeom prst="rect">
            <a:avLst/>
          </a:prstGeom>
        </p:spPr>
      </p:pic>
    </p:spTree>
    <p:extLst>
      <p:ext uri="{BB962C8B-B14F-4D97-AF65-F5344CB8AC3E}">
        <p14:creationId xmlns:p14="http://schemas.microsoft.com/office/powerpoint/2010/main" val="93916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0-#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0-#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par>
                                <p:cTn id="17" presetID="12" presetClass="entr" presetSubtype="4" fill="hold" grpId="0" nodeType="withEffect">
                                  <p:stCondLst>
                                    <p:cond delay="1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par>
                                <p:cTn id="21" presetID="12" presetClass="entr" presetSubtype="4" fill="hold" grpId="0" nodeType="withEffect">
                                  <p:stCondLst>
                                    <p:cond delay="17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ppt_y</p:attrName>
                                        </p:attrNameLst>
                                      </p:cBhvr>
                                      <p:tavLst>
                                        <p:tav tm="0">
                                          <p:val>
                                            <p:strVal val="#ppt_y+#ppt_h*1.125000"/>
                                          </p:val>
                                        </p:tav>
                                        <p:tav tm="100000">
                                          <p:val>
                                            <p:strVal val="#ppt_y"/>
                                          </p:val>
                                        </p:tav>
                                      </p:tavLst>
                                    </p:anim>
                                    <p:animEffect transition="in" filter="wipe(up)">
                                      <p:cBhvr>
                                        <p:cTn id="24" dur="500"/>
                                        <p:tgtEl>
                                          <p:spTgt spid="16"/>
                                        </p:tgtEl>
                                      </p:cBhvr>
                                    </p:animEffect>
                                  </p:childTnLst>
                                </p:cTn>
                              </p:par>
                              <p:par>
                                <p:cTn id="25" presetID="12" presetClass="entr" presetSubtype="4" fill="hold" grpId="0" nodeType="withEffect">
                                  <p:stCondLst>
                                    <p:cond delay="17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up)">
                                      <p:cBhvr>
                                        <p:cTn id="28" dur="500"/>
                                        <p:tgtEl>
                                          <p:spTgt spid="17"/>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animBg="1"/>
      <p:bldP spid="17" grpId="0" animBg="1"/>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243FBF-4D76-CDC8-4592-31AA6DEC6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4151"/>
            <a:ext cx="6331488" cy="3548416"/>
          </a:xfrm>
          <a:prstGeom prst="rect">
            <a:avLst/>
          </a:prstGeom>
        </p:spPr>
      </p:pic>
      <p:pic>
        <p:nvPicPr>
          <p:cNvPr id="5" name="图片 4">
            <a:extLst>
              <a:ext uri="{FF2B5EF4-FFF2-40B4-BE49-F238E27FC236}">
                <a16:creationId xmlns:a16="http://schemas.microsoft.com/office/drawing/2014/main" id="{145F985E-2B49-EBF8-1259-79737414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0953" y="535099"/>
            <a:ext cx="5608259" cy="3705752"/>
          </a:xfrm>
          <a:prstGeom prst="rect">
            <a:avLst/>
          </a:prstGeom>
        </p:spPr>
      </p:pic>
      <p:sp>
        <p:nvSpPr>
          <p:cNvPr id="6" name="文本框 5">
            <a:extLst>
              <a:ext uri="{FF2B5EF4-FFF2-40B4-BE49-F238E27FC236}">
                <a16:creationId xmlns:a16="http://schemas.microsoft.com/office/drawing/2014/main" id="{51440673-5AE8-905C-5D2B-7BA9A189AE6E}"/>
              </a:ext>
            </a:extLst>
          </p:cNvPr>
          <p:cNvSpPr txBox="1"/>
          <p:nvPr/>
        </p:nvSpPr>
        <p:spPr>
          <a:xfrm>
            <a:off x="7492621" y="1064526"/>
            <a:ext cx="2129051" cy="338554"/>
          </a:xfrm>
          <a:prstGeom prst="rect">
            <a:avLst/>
          </a:prstGeom>
          <a:noFill/>
        </p:spPr>
        <p:txBody>
          <a:bodyPr wrap="square" rtlCol="0">
            <a:spAutoFit/>
          </a:bodyPr>
          <a:lstStyle/>
          <a:p>
            <a:r>
              <a:rPr lang="en-US" altLang="zh-CN" sz="1600" dirty="0"/>
              <a:t>company name</a:t>
            </a:r>
            <a:endParaRPr lang="zh-CN" altLang="en-US" sz="1600" dirty="0"/>
          </a:p>
        </p:txBody>
      </p:sp>
      <p:sp>
        <p:nvSpPr>
          <p:cNvPr id="7" name="文本框 6">
            <a:extLst>
              <a:ext uri="{FF2B5EF4-FFF2-40B4-BE49-F238E27FC236}">
                <a16:creationId xmlns:a16="http://schemas.microsoft.com/office/drawing/2014/main" id="{7FA0D129-7AB2-43F3-5A72-3D98F9ABF3D9}"/>
              </a:ext>
            </a:extLst>
          </p:cNvPr>
          <p:cNvSpPr txBox="1"/>
          <p:nvPr/>
        </p:nvSpPr>
        <p:spPr>
          <a:xfrm>
            <a:off x="7492621" y="1403080"/>
            <a:ext cx="955343" cy="307777"/>
          </a:xfrm>
          <a:prstGeom prst="rect">
            <a:avLst/>
          </a:prstGeom>
          <a:noFill/>
        </p:spPr>
        <p:txBody>
          <a:bodyPr wrap="square" rtlCol="0">
            <a:spAutoFit/>
          </a:bodyPr>
          <a:lstStyle/>
          <a:p>
            <a:r>
              <a:rPr lang="en-US" altLang="zh-CN" sz="1400" dirty="0"/>
              <a:t>slogan</a:t>
            </a:r>
            <a:endParaRPr lang="zh-CN" altLang="en-US" sz="1400" dirty="0"/>
          </a:p>
        </p:txBody>
      </p:sp>
      <p:sp>
        <p:nvSpPr>
          <p:cNvPr id="8" name="文本框 7">
            <a:extLst>
              <a:ext uri="{FF2B5EF4-FFF2-40B4-BE49-F238E27FC236}">
                <a16:creationId xmlns:a16="http://schemas.microsoft.com/office/drawing/2014/main" id="{B0B3B1AE-1F11-5DC8-26D6-7B19CAB8A6EC}"/>
              </a:ext>
            </a:extLst>
          </p:cNvPr>
          <p:cNvSpPr txBox="1"/>
          <p:nvPr/>
        </p:nvSpPr>
        <p:spPr>
          <a:xfrm>
            <a:off x="8870559" y="1710857"/>
            <a:ext cx="1502225" cy="338554"/>
          </a:xfrm>
          <a:prstGeom prst="rect">
            <a:avLst/>
          </a:prstGeom>
          <a:noFill/>
        </p:spPr>
        <p:txBody>
          <a:bodyPr wrap="square" rtlCol="0">
            <a:spAutoFit/>
          </a:bodyPr>
          <a:lstStyle/>
          <a:p>
            <a:r>
              <a:rPr lang="en-US" altLang="zh-CN" sz="1600" dirty="0"/>
              <a:t>navigation</a:t>
            </a:r>
            <a:endParaRPr lang="zh-CN" altLang="en-US" sz="1600" dirty="0"/>
          </a:p>
        </p:txBody>
      </p:sp>
      <p:sp>
        <p:nvSpPr>
          <p:cNvPr id="9" name="文本框 8">
            <a:extLst>
              <a:ext uri="{FF2B5EF4-FFF2-40B4-BE49-F238E27FC236}">
                <a16:creationId xmlns:a16="http://schemas.microsoft.com/office/drawing/2014/main" id="{E29111B0-754A-CCAE-CB65-33F8C8408A55}"/>
              </a:ext>
            </a:extLst>
          </p:cNvPr>
          <p:cNvSpPr txBox="1"/>
          <p:nvPr/>
        </p:nvSpPr>
        <p:spPr>
          <a:xfrm>
            <a:off x="9078036" y="2234086"/>
            <a:ext cx="955343" cy="307777"/>
          </a:xfrm>
          <a:prstGeom prst="rect">
            <a:avLst/>
          </a:prstGeom>
          <a:noFill/>
        </p:spPr>
        <p:txBody>
          <a:bodyPr wrap="square" rtlCol="0">
            <a:spAutoFit/>
          </a:bodyPr>
          <a:lstStyle/>
          <a:p>
            <a:r>
              <a:rPr lang="en-US" altLang="zh-CN" sz="1400" dirty="0"/>
              <a:t>slogan</a:t>
            </a:r>
            <a:endParaRPr lang="zh-CN" altLang="en-US" sz="1400" dirty="0"/>
          </a:p>
        </p:txBody>
      </p:sp>
      <p:sp>
        <p:nvSpPr>
          <p:cNvPr id="10" name="文本框 9">
            <a:extLst>
              <a:ext uri="{FF2B5EF4-FFF2-40B4-BE49-F238E27FC236}">
                <a16:creationId xmlns:a16="http://schemas.microsoft.com/office/drawing/2014/main" id="{FD19A2FA-B458-52F6-3B99-BEE6A7D825CC}"/>
              </a:ext>
            </a:extLst>
          </p:cNvPr>
          <p:cNvSpPr txBox="1"/>
          <p:nvPr/>
        </p:nvSpPr>
        <p:spPr>
          <a:xfrm>
            <a:off x="6676030" y="2298746"/>
            <a:ext cx="2402006" cy="307777"/>
          </a:xfrm>
          <a:prstGeom prst="rect">
            <a:avLst/>
          </a:prstGeom>
          <a:noFill/>
        </p:spPr>
        <p:txBody>
          <a:bodyPr wrap="square" rtlCol="0">
            <a:spAutoFit/>
          </a:bodyPr>
          <a:lstStyle/>
          <a:p>
            <a:r>
              <a:rPr lang="en-US" altLang="zh-CN" sz="1400" dirty="0"/>
              <a:t>background picture 1</a:t>
            </a:r>
            <a:endParaRPr lang="zh-CN" altLang="en-US" sz="1400" dirty="0"/>
          </a:p>
        </p:txBody>
      </p:sp>
      <p:sp>
        <p:nvSpPr>
          <p:cNvPr id="11" name="文本框 10">
            <a:extLst>
              <a:ext uri="{FF2B5EF4-FFF2-40B4-BE49-F238E27FC236}">
                <a16:creationId xmlns:a16="http://schemas.microsoft.com/office/drawing/2014/main" id="{54E3B832-292F-FB6D-F9B9-86F5342AE0F7}"/>
              </a:ext>
            </a:extLst>
          </p:cNvPr>
          <p:cNvSpPr txBox="1"/>
          <p:nvPr/>
        </p:nvSpPr>
        <p:spPr>
          <a:xfrm>
            <a:off x="6676030" y="3659169"/>
            <a:ext cx="2402006" cy="307777"/>
          </a:xfrm>
          <a:prstGeom prst="rect">
            <a:avLst/>
          </a:prstGeom>
          <a:noFill/>
        </p:spPr>
        <p:txBody>
          <a:bodyPr wrap="square" rtlCol="0">
            <a:spAutoFit/>
          </a:bodyPr>
          <a:lstStyle/>
          <a:p>
            <a:r>
              <a:rPr lang="en-US" altLang="zh-CN" sz="1400" dirty="0"/>
              <a:t>background picture 2</a:t>
            </a:r>
            <a:endParaRPr lang="zh-CN" altLang="en-US" sz="1400" dirty="0"/>
          </a:p>
        </p:txBody>
      </p:sp>
      <p:sp>
        <p:nvSpPr>
          <p:cNvPr id="12" name="文本框 11">
            <a:extLst>
              <a:ext uri="{FF2B5EF4-FFF2-40B4-BE49-F238E27FC236}">
                <a16:creationId xmlns:a16="http://schemas.microsoft.com/office/drawing/2014/main" id="{4521E903-382D-B215-6E5F-9D4FC48F9681}"/>
              </a:ext>
            </a:extLst>
          </p:cNvPr>
          <p:cNvSpPr txBox="1"/>
          <p:nvPr/>
        </p:nvSpPr>
        <p:spPr>
          <a:xfrm>
            <a:off x="261078" y="4199550"/>
            <a:ext cx="11669843" cy="2031325"/>
          </a:xfrm>
          <a:prstGeom prst="rect">
            <a:avLst/>
          </a:prstGeom>
          <a:noFill/>
        </p:spPr>
        <p:txBody>
          <a:bodyPr wrap="square" rtlCol="0">
            <a:spAutoFit/>
          </a:bodyPr>
          <a:lstStyle/>
          <a:p>
            <a:endParaRPr lang="en-US" altLang="zh-CN" dirty="0"/>
          </a:p>
          <a:p>
            <a:r>
              <a:rPr lang="en-US" altLang="zh-CN" dirty="0">
                <a:latin typeface="Arial Rounded MT Bold" panose="020F0704030504030204" pitchFamily="34" charset="0"/>
              </a:rPr>
              <a:t>1.Two high-definition images serve as the overall background.</a:t>
            </a:r>
          </a:p>
          <a:p>
            <a:r>
              <a:rPr lang="en-US" altLang="zh-CN" dirty="0">
                <a:latin typeface="Arial Rounded MT Bold" panose="020F0704030504030204" pitchFamily="34" charset="0"/>
              </a:rPr>
              <a:t>2.The upper half of the homepage consists of a navigation bar.</a:t>
            </a:r>
          </a:p>
          <a:p>
            <a:r>
              <a:rPr lang="en-US" altLang="zh-CN" dirty="0">
                <a:latin typeface="Arial Rounded MT Bold" panose="020F0704030504030204" pitchFamily="34" charset="0"/>
              </a:rPr>
              <a:t>3.In the top left corner of the navigation bar, the company name and slogan are displayed.</a:t>
            </a:r>
          </a:p>
          <a:p>
            <a:r>
              <a:rPr lang="en-US" altLang="zh-CN" dirty="0">
                <a:latin typeface="Arial Rounded MT Bold" panose="020F0704030504030204" pitchFamily="34" charset="0"/>
              </a:rPr>
              <a:t>4.Clicking on hyperlinks within the navigation bar will present users with more detailed information they wish to browse.</a:t>
            </a:r>
          </a:p>
          <a:p>
            <a:r>
              <a:rPr lang="en-US" altLang="zh-CN" dirty="0">
                <a:latin typeface="Arial Rounded MT Bold" panose="020F0704030504030204" pitchFamily="34" charset="0"/>
              </a:rPr>
              <a:t>5.The middle section of the homepage showcases the company's objectives.</a:t>
            </a:r>
          </a:p>
        </p:txBody>
      </p:sp>
      <p:sp>
        <p:nvSpPr>
          <p:cNvPr id="2" name="文本框 1">
            <a:extLst>
              <a:ext uri="{FF2B5EF4-FFF2-40B4-BE49-F238E27FC236}">
                <a16:creationId xmlns:a16="http://schemas.microsoft.com/office/drawing/2014/main" id="{C8592973-EE20-57C9-8009-2B39D5FDB4D1}"/>
              </a:ext>
            </a:extLst>
          </p:cNvPr>
          <p:cNvSpPr txBox="1"/>
          <p:nvPr/>
        </p:nvSpPr>
        <p:spPr>
          <a:xfrm>
            <a:off x="72788" y="60065"/>
            <a:ext cx="5502322" cy="584775"/>
          </a:xfrm>
          <a:prstGeom prst="rect">
            <a:avLst/>
          </a:prstGeom>
          <a:noFill/>
        </p:spPr>
        <p:txBody>
          <a:bodyPr wrap="square" rtlCol="0">
            <a:spAutoFit/>
          </a:bodyPr>
          <a:lstStyle/>
          <a:p>
            <a:r>
              <a:rPr lang="en-US" altLang="zh-CN" sz="3200" dirty="0">
                <a:solidFill>
                  <a:schemeClr val="bg2">
                    <a:lumMod val="50000"/>
                  </a:schemeClr>
                </a:solidFill>
                <a:latin typeface="Arial Black" panose="020B0A04020102020204" pitchFamily="34" charset="0"/>
              </a:rPr>
              <a:t>• Page Design Ideas</a:t>
            </a:r>
            <a:endParaRPr lang="zh-CN" altLang="en-US" sz="3200" dirty="0">
              <a:solidFill>
                <a:schemeClr val="bg2">
                  <a:lumMod val="50000"/>
                </a:schemeClr>
              </a:solidFill>
              <a:latin typeface="Arial Black" panose="020B0A04020102020204" pitchFamily="34" charset="0"/>
            </a:endParaRPr>
          </a:p>
        </p:txBody>
      </p:sp>
    </p:spTree>
    <p:extLst>
      <p:ext uri="{BB962C8B-B14F-4D97-AF65-F5344CB8AC3E}">
        <p14:creationId xmlns:p14="http://schemas.microsoft.com/office/powerpoint/2010/main" val="139979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8154D4-B876-3ECA-0E26-12A8843B290D}"/>
              </a:ext>
            </a:extLst>
          </p:cNvPr>
          <p:cNvSpPr>
            <a:spLocks noGrp="1"/>
          </p:cNvSpPr>
          <p:nvPr>
            <p:ph type="sldNum" sz="quarter" idx="12"/>
          </p:nvPr>
        </p:nvSpPr>
        <p:spPr/>
        <p:txBody>
          <a:bodyPr/>
          <a:lstStyle/>
          <a:p>
            <a:fld id="{EDCF069B-D994-4262-8CEC-8B0A802048A3}" type="slidenum">
              <a:rPr lang="zh-CN" altLang="en-US" smtClean="0"/>
              <a:pPr/>
              <a:t>37</a:t>
            </a:fld>
            <a:endParaRPr lang="zh-CN" altLang="en-US" dirty="0"/>
          </a:p>
        </p:txBody>
      </p:sp>
      <p:grpSp>
        <p:nvGrpSpPr>
          <p:cNvPr id="18" name="组合 17">
            <a:extLst>
              <a:ext uri="{FF2B5EF4-FFF2-40B4-BE49-F238E27FC236}">
                <a16:creationId xmlns:a16="http://schemas.microsoft.com/office/drawing/2014/main" id="{25389DD1-711F-3FB6-F8A0-65D988F48FB0}"/>
              </a:ext>
            </a:extLst>
          </p:cNvPr>
          <p:cNvGrpSpPr/>
          <p:nvPr/>
        </p:nvGrpSpPr>
        <p:grpSpPr>
          <a:xfrm>
            <a:off x="0" y="543398"/>
            <a:ext cx="6555441" cy="3752938"/>
            <a:chOff x="0" y="337476"/>
            <a:chExt cx="7811925" cy="4378112"/>
          </a:xfrm>
        </p:grpSpPr>
        <p:pic>
          <p:nvPicPr>
            <p:cNvPr id="17" name="图片 16">
              <a:extLst>
                <a:ext uri="{FF2B5EF4-FFF2-40B4-BE49-F238E27FC236}">
                  <a16:creationId xmlns:a16="http://schemas.microsoft.com/office/drawing/2014/main" id="{43BFDFF5-2C8E-0072-02CB-0674B52A1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7476"/>
              <a:ext cx="7811925" cy="4378112"/>
            </a:xfrm>
            <a:prstGeom prst="rect">
              <a:avLst/>
            </a:prstGeom>
          </p:spPr>
        </p:pic>
        <p:pic>
          <p:nvPicPr>
            <p:cNvPr id="7" name="图片 6">
              <a:extLst>
                <a:ext uri="{FF2B5EF4-FFF2-40B4-BE49-F238E27FC236}">
                  <a16:creationId xmlns:a16="http://schemas.microsoft.com/office/drawing/2014/main" id="{059230CC-E72D-E38B-C856-84275E647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8216" y="2299282"/>
              <a:ext cx="3283116" cy="1501254"/>
            </a:xfrm>
            <a:prstGeom prst="rect">
              <a:avLst/>
            </a:prstGeom>
          </p:spPr>
        </p:pic>
        <p:grpSp>
          <p:nvGrpSpPr>
            <p:cNvPr id="15" name="组合 14">
              <a:extLst>
                <a:ext uri="{FF2B5EF4-FFF2-40B4-BE49-F238E27FC236}">
                  <a16:creationId xmlns:a16="http://schemas.microsoft.com/office/drawing/2014/main" id="{886B9DC1-14C3-68CD-3021-4FAD90259978}"/>
                </a:ext>
              </a:extLst>
            </p:cNvPr>
            <p:cNvGrpSpPr/>
            <p:nvPr/>
          </p:nvGrpSpPr>
          <p:grpSpPr>
            <a:xfrm>
              <a:off x="138667" y="1325711"/>
              <a:ext cx="6714748" cy="2728756"/>
              <a:chOff x="70513" y="1354109"/>
              <a:chExt cx="6714748" cy="2728756"/>
            </a:xfrm>
          </p:grpSpPr>
          <p:sp>
            <p:nvSpPr>
              <p:cNvPr id="5" name="文本框 4">
                <a:extLst>
                  <a:ext uri="{FF2B5EF4-FFF2-40B4-BE49-F238E27FC236}">
                    <a16:creationId xmlns:a16="http://schemas.microsoft.com/office/drawing/2014/main" id="{536FBFCC-E8BE-9F07-C8A6-69DE0A5F310C}"/>
                  </a:ext>
                </a:extLst>
              </p:cNvPr>
              <p:cNvSpPr txBox="1"/>
              <p:nvPr/>
            </p:nvSpPr>
            <p:spPr>
              <a:xfrm>
                <a:off x="70513" y="1354109"/>
                <a:ext cx="3960881" cy="2728756"/>
              </a:xfrm>
              <a:prstGeom prst="rect">
                <a:avLst/>
              </a:prstGeom>
              <a:solidFill>
                <a:schemeClr val="tx2">
                  <a:lumMod val="50000"/>
                  <a:alpha val="53000"/>
                </a:schemeClr>
              </a:solidFill>
            </p:spPr>
            <p:txBody>
              <a:bodyPr wrap="square" rtlCol="0">
                <a:spAutoFit/>
              </a:bodyPr>
              <a:lstStyle/>
              <a:p>
                <a:r>
                  <a:rPr lang="en-US" altLang="zh-CN" dirty="0">
                    <a:solidFill>
                      <a:schemeClr val="bg1"/>
                    </a:solidFill>
                    <a:latin typeface="Arial Black" panose="020B0A04020102020204" pitchFamily="34" charset="0"/>
                  </a:rPr>
                  <a:t>   Company Introduction</a:t>
                </a:r>
              </a:p>
              <a:p>
                <a:endParaRPr lang="en-US" altLang="zh-CN" dirty="0">
                  <a:solidFill>
                    <a:schemeClr val="bg1"/>
                  </a:solidFill>
                  <a:latin typeface="Arial Black" panose="020B0A04020102020204" pitchFamily="34" charset="0"/>
                </a:endParaRPr>
              </a:p>
              <a:p>
                <a:r>
                  <a:rPr lang="en-US" altLang="zh-CN" sz="1100" dirty="0">
                    <a:solidFill>
                      <a:schemeClr val="bg1"/>
                    </a:solidFill>
                    <a:latin typeface="Arial" panose="020B0604020202020204" pitchFamily="34" charset="0"/>
                    <a:cs typeface="Arial" panose="020B0604020202020204" pitchFamily="34" charset="0"/>
                  </a:rPr>
                  <a:t>         Triple P accounting firm is a burgeoning company dedicated to providing professional, reliable, and comprehensive accounting solutions. Our mission is to assist individuals, small and medium-sized enterprises, and entrepreneurs in managing their finances, allowing them to focus on business development with confidence in entrusting their financial work to us,</a:t>
                </a:r>
                <a:r>
                  <a:rPr lang="zh-CN" altLang="en-US" sz="1100" dirty="0">
                    <a:solidFill>
                      <a:schemeClr val="bg1"/>
                    </a:solidFill>
                    <a:latin typeface="Arial" panose="020B0604020202020204" pitchFamily="34" charset="0"/>
                    <a:cs typeface="Arial" panose="020B0604020202020204" pitchFamily="34" charset="0"/>
                  </a:rPr>
                  <a:t> </a:t>
                </a:r>
                <a:r>
                  <a:rPr lang="en-US" altLang="zh-CN" sz="1100" dirty="0">
                    <a:solidFill>
                      <a:schemeClr val="bg1"/>
                    </a:solidFill>
                    <a:latin typeface="Arial" panose="020B0604020202020204" pitchFamily="34" charset="0"/>
                    <a:cs typeface="Arial" panose="020B0604020202020204" pitchFamily="34" charset="0"/>
                  </a:rPr>
                  <a:t>we have the capability to offer tailored accounting and financial services to meet your unique needs.</a:t>
                </a:r>
                <a:endParaRPr lang="zh-CN" altLang="en-US" sz="110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F27190D-4BFA-2209-3CB4-9227ED21161B}"/>
                  </a:ext>
                </a:extLst>
              </p:cNvPr>
              <p:cNvSpPr txBox="1"/>
              <p:nvPr/>
            </p:nvSpPr>
            <p:spPr>
              <a:xfrm>
                <a:off x="4107375" y="1876977"/>
                <a:ext cx="2677886" cy="307777"/>
              </a:xfrm>
              <a:prstGeom prst="rect">
                <a:avLst/>
              </a:prstGeom>
              <a:noFill/>
            </p:spPr>
            <p:txBody>
              <a:bodyPr wrap="square" rtlCol="0">
                <a:spAutoFit/>
              </a:bodyPr>
              <a:lstStyle/>
              <a:p>
                <a:r>
                  <a:rPr lang="en-US" altLang="zh-CN" sz="1400" dirty="0">
                    <a:solidFill>
                      <a:schemeClr val="bg1"/>
                    </a:solidFill>
                    <a:latin typeface="Arial Black" panose="020B0A04020102020204" pitchFamily="34" charset="0"/>
                    <a:cs typeface="Arial" panose="020B0604020202020204" pitchFamily="34" charset="0"/>
                  </a:rPr>
                  <a:t>know more about us</a:t>
                </a:r>
                <a:endParaRPr lang="zh-CN" altLang="en-US" sz="1400" dirty="0">
                  <a:latin typeface="Arial Black" panose="020B0A04020102020204" pitchFamily="34" charset="0"/>
                </a:endParaRPr>
              </a:p>
            </p:txBody>
          </p:sp>
          <p:pic>
            <p:nvPicPr>
              <p:cNvPr id="14" name="图形 13" descr="播放">
                <a:extLst>
                  <a:ext uri="{FF2B5EF4-FFF2-40B4-BE49-F238E27FC236}">
                    <a16:creationId xmlns:a16="http://schemas.microsoft.com/office/drawing/2014/main" id="{8C035A03-BD70-0B41-8011-ADC2640653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4356" y="2749581"/>
                <a:ext cx="514526" cy="514526"/>
              </a:xfrm>
              <a:prstGeom prst="rect">
                <a:avLst/>
              </a:prstGeom>
            </p:spPr>
          </p:pic>
        </p:grpSp>
      </p:grpSp>
      <p:pic>
        <p:nvPicPr>
          <p:cNvPr id="12" name="图形 11" descr="媒体演示文稿">
            <a:extLst>
              <a:ext uri="{FF2B5EF4-FFF2-40B4-BE49-F238E27FC236}">
                <a16:creationId xmlns:a16="http://schemas.microsoft.com/office/drawing/2014/main" id="{61172671-CB89-A48E-6621-0F027CFC583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1632" y="1859331"/>
            <a:ext cx="275322" cy="275322"/>
          </a:xfrm>
          <a:prstGeom prst="rect">
            <a:avLst/>
          </a:prstGeom>
        </p:spPr>
      </p:pic>
      <p:pic>
        <p:nvPicPr>
          <p:cNvPr id="20" name="图片 19">
            <a:extLst>
              <a:ext uri="{FF2B5EF4-FFF2-40B4-BE49-F238E27FC236}">
                <a16:creationId xmlns:a16="http://schemas.microsoft.com/office/drawing/2014/main" id="{D3E5BE42-23BF-9F99-83F6-95281AFE1F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19201" y="620718"/>
            <a:ext cx="5512723" cy="3561317"/>
          </a:xfrm>
          <a:prstGeom prst="rect">
            <a:avLst/>
          </a:prstGeom>
        </p:spPr>
      </p:pic>
      <p:sp>
        <p:nvSpPr>
          <p:cNvPr id="21" name="文本框 20">
            <a:extLst>
              <a:ext uri="{FF2B5EF4-FFF2-40B4-BE49-F238E27FC236}">
                <a16:creationId xmlns:a16="http://schemas.microsoft.com/office/drawing/2014/main" id="{B81E7CC7-6530-2229-12DC-7203A9399F47}"/>
              </a:ext>
            </a:extLst>
          </p:cNvPr>
          <p:cNvSpPr txBox="1"/>
          <p:nvPr/>
        </p:nvSpPr>
        <p:spPr>
          <a:xfrm>
            <a:off x="7221071" y="1749932"/>
            <a:ext cx="2635623" cy="369332"/>
          </a:xfrm>
          <a:prstGeom prst="rect">
            <a:avLst/>
          </a:prstGeom>
          <a:noFill/>
        </p:spPr>
        <p:txBody>
          <a:bodyPr wrap="square" rtlCol="0">
            <a:spAutoFit/>
          </a:bodyPr>
          <a:lstStyle/>
          <a:p>
            <a:r>
              <a:rPr lang="en-US" altLang="zh-CN" dirty="0"/>
              <a:t>company introduction</a:t>
            </a:r>
            <a:endParaRPr lang="zh-CN" altLang="en-US" dirty="0"/>
          </a:p>
        </p:txBody>
      </p:sp>
      <p:sp>
        <p:nvSpPr>
          <p:cNvPr id="22" name="文本框 21">
            <a:extLst>
              <a:ext uri="{FF2B5EF4-FFF2-40B4-BE49-F238E27FC236}">
                <a16:creationId xmlns:a16="http://schemas.microsoft.com/office/drawing/2014/main" id="{42888AF5-00C8-D522-0458-1136390285B3}"/>
              </a:ext>
            </a:extLst>
          </p:cNvPr>
          <p:cNvSpPr txBox="1"/>
          <p:nvPr/>
        </p:nvSpPr>
        <p:spPr>
          <a:xfrm>
            <a:off x="9628093" y="1765321"/>
            <a:ext cx="2279454" cy="338554"/>
          </a:xfrm>
          <a:prstGeom prst="rect">
            <a:avLst/>
          </a:prstGeom>
          <a:noFill/>
        </p:spPr>
        <p:txBody>
          <a:bodyPr wrap="square" rtlCol="0">
            <a:spAutoFit/>
          </a:bodyPr>
          <a:lstStyle/>
          <a:p>
            <a:r>
              <a:rPr lang="en-US" altLang="zh-CN" sz="1600" dirty="0"/>
              <a:t>video introduction</a:t>
            </a:r>
            <a:endParaRPr lang="zh-CN" altLang="en-US" sz="1600" dirty="0"/>
          </a:p>
        </p:txBody>
      </p:sp>
      <p:sp>
        <p:nvSpPr>
          <p:cNvPr id="23" name="文本框 22">
            <a:extLst>
              <a:ext uri="{FF2B5EF4-FFF2-40B4-BE49-F238E27FC236}">
                <a16:creationId xmlns:a16="http://schemas.microsoft.com/office/drawing/2014/main" id="{9A53520F-27AA-E551-C7F4-59E8B198EA53}"/>
              </a:ext>
            </a:extLst>
          </p:cNvPr>
          <p:cNvSpPr txBox="1"/>
          <p:nvPr/>
        </p:nvSpPr>
        <p:spPr>
          <a:xfrm>
            <a:off x="7994277" y="2374473"/>
            <a:ext cx="719417" cy="369332"/>
          </a:xfrm>
          <a:prstGeom prst="rect">
            <a:avLst/>
          </a:prstGeom>
          <a:noFill/>
        </p:spPr>
        <p:txBody>
          <a:bodyPr wrap="square" rtlCol="0">
            <a:spAutoFit/>
          </a:bodyPr>
          <a:lstStyle/>
          <a:p>
            <a:r>
              <a:rPr lang="en-US" altLang="zh-CN" dirty="0"/>
              <a:t>text</a:t>
            </a:r>
            <a:endParaRPr lang="zh-CN" altLang="en-US" dirty="0"/>
          </a:p>
        </p:txBody>
      </p:sp>
      <p:sp>
        <p:nvSpPr>
          <p:cNvPr id="24" name="文本框 23">
            <a:extLst>
              <a:ext uri="{FF2B5EF4-FFF2-40B4-BE49-F238E27FC236}">
                <a16:creationId xmlns:a16="http://schemas.microsoft.com/office/drawing/2014/main" id="{809DA07A-FB8E-B41D-A900-CBE6DCA34584}"/>
              </a:ext>
            </a:extLst>
          </p:cNvPr>
          <p:cNvSpPr txBox="1"/>
          <p:nvPr/>
        </p:nvSpPr>
        <p:spPr>
          <a:xfrm>
            <a:off x="10260106" y="2504064"/>
            <a:ext cx="907677" cy="369332"/>
          </a:xfrm>
          <a:prstGeom prst="rect">
            <a:avLst/>
          </a:prstGeom>
          <a:noFill/>
        </p:spPr>
        <p:txBody>
          <a:bodyPr wrap="square" rtlCol="0">
            <a:spAutoFit/>
          </a:bodyPr>
          <a:lstStyle/>
          <a:p>
            <a:r>
              <a:rPr lang="en-US" altLang="zh-CN" dirty="0"/>
              <a:t>video</a:t>
            </a:r>
            <a:endParaRPr lang="zh-CN" altLang="en-US" dirty="0"/>
          </a:p>
        </p:txBody>
      </p:sp>
      <p:sp>
        <p:nvSpPr>
          <p:cNvPr id="25" name="文本框 24">
            <a:extLst>
              <a:ext uri="{FF2B5EF4-FFF2-40B4-BE49-F238E27FC236}">
                <a16:creationId xmlns:a16="http://schemas.microsoft.com/office/drawing/2014/main" id="{2A8A3C2F-FBF8-A092-C55A-F23D23D7FA70}"/>
              </a:ext>
            </a:extLst>
          </p:cNvPr>
          <p:cNvSpPr txBox="1"/>
          <p:nvPr/>
        </p:nvSpPr>
        <p:spPr>
          <a:xfrm>
            <a:off x="7301753" y="3457240"/>
            <a:ext cx="2823882" cy="369332"/>
          </a:xfrm>
          <a:prstGeom prst="rect">
            <a:avLst/>
          </a:prstGeom>
          <a:noFill/>
        </p:spPr>
        <p:txBody>
          <a:bodyPr wrap="square" rtlCol="0">
            <a:spAutoFit/>
          </a:bodyPr>
          <a:lstStyle/>
          <a:p>
            <a:r>
              <a:rPr lang="en-US" altLang="zh-CN" dirty="0"/>
              <a:t>background picture</a:t>
            </a:r>
            <a:endParaRPr lang="zh-CN" altLang="en-US" dirty="0"/>
          </a:p>
        </p:txBody>
      </p:sp>
      <p:sp>
        <p:nvSpPr>
          <p:cNvPr id="26" name="文本框 25">
            <a:extLst>
              <a:ext uri="{FF2B5EF4-FFF2-40B4-BE49-F238E27FC236}">
                <a16:creationId xmlns:a16="http://schemas.microsoft.com/office/drawing/2014/main" id="{33414710-A6CE-8792-8F62-EE453D7F74FC}"/>
              </a:ext>
            </a:extLst>
          </p:cNvPr>
          <p:cNvSpPr txBox="1"/>
          <p:nvPr/>
        </p:nvSpPr>
        <p:spPr>
          <a:xfrm>
            <a:off x="397240" y="4638154"/>
            <a:ext cx="8203890" cy="923330"/>
          </a:xfrm>
          <a:prstGeom prst="rect">
            <a:avLst/>
          </a:prstGeom>
          <a:noFill/>
        </p:spPr>
        <p:txBody>
          <a:bodyPr wrap="square" rtlCol="0">
            <a:spAutoFit/>
          </a:bodyPr>
          <a:lstStyle/>
          <a:p>
            <a:r>
              <a:rPr lang="en-US" altLang="zh-CN" dirty="0">
                <a:latin typeface="Arial Rounded MT Bold" panose="020F0704030504030204" pitchFamily="34" charset="0"/>
              </a:rPr>
              <a:t>The company's introduction, where you can find a text description on the left and a video introduction on the right, providing a better way to promote the company to users.</a:t>
            </a:r>
            <a:endParaRPr lang="zh-CN" altLang="en-US" dirty="0">
              <a:latin typeface="Arial Rounded MT Bold" panose="020F0704030504030204" pitchFamily="34" charset="0"/>
            </a:endParaRPr>
          </a:p>
        </p:txBody>
      </p:sp>
    </p:spTree>
    <p:extLst>
      <p:ext uri="{BB962C8B-B14F-4D97-AF65-F5344CB8AC3E}">
        <p14:creationId xmlns:p14="http://schemas.microsoft.com/office/powerpoint/2010/main" val="1730401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1CB769-27CA-7E50-51AD-EB3EFBEE5EEB}"/>
              </a:ext>
            </a:extLst>
          </p:cNvPr>
          <p:cNvSpPr>
            <a:spLocks noGrp="1"/>
          </p:cNvSpPr>
          <p:nvPr>
            <p:ph type="sldNum" sz="quarter" idx="12"/>
          </p:nvPr>
        </p:nvSpPr>
        <p:spPr/>
        <p:txBody>
          <a:bodyPr/>
          <a:lstStyle/>
          <a:p>
            <a:fld id="{EDCF069B-D994-4262-8CEC-8B0A802048A3}" type="slidenum">
              <a:rPr lang="zh-CN" altLang="en-US" smtClean="0"/>
              <a:pPr/>
              <a:t>38</a:t>
            </a:fld>
            <a:endParaRPr lang="zh-CN" altLang="en-US" dirty="0"/>
          </a:p>
        </p:txBody>
      </p:sp>
      <p:pic>
        <p:nvPicPr>
          <p:cNvPr id="4" name="图片 3">
            <a:extLst>
              <a:ext uri="{FF2B5EF4-FFF2-40B4-BE49-F238E27FC236}">
                <a16:creationId xmlns:a16="http://schemas.microsoft.com/office/drawing/2014/main" id="{4CCD2A6B-CF77-F0B5-B76C-4B5366DCC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3" y="557168"/>
            <a:ext cx="6515886" cy="3651761"/>
          </a:xfrm>
          <a:prstGeom prst="rect">
            <a:avLst/>
          </a:prstGeom>
        </p:spPr>
      </p:pic>
      <p:sp>
        <p:nvSpPr>
          <p:cNvPr id="6" name="文本框 5">
            <a:extLst>
              <a:ext uri="{FF2B5EF4-FFF2-40B4-BE49-F238E27FC236}">
                <a16:creationId xmlns:a16="http://schemas.microsoft.com/office/drawing/2014/main" id="{DCE6284C-CA67-0070-1A1F-EE08508BE224}"/>
              </a:ext>
            </a:extLst>
          </p:cNvPr>
          <p:cNvSpPr txBox="1"/>
          <p:nvPr/>
        </p:nvSpPr>
        <p:spPr>
          <a:xfrm>
            <a:off x="2602073" y="722444"/>
            <a:ext cx="1553135" cy="400110"/>
          </a:xfrm>
          <a:prstGeom prst="rect">
            <a:avLst/>
          </a:prstGeom>
          <a:noFill/>
        </p:spPr>
        <p:txBody>
          <a:bodyPr wrap="square" rtlCol="0">
            <a:spAutoFit/>
          </a:bodyPr>
          <a:lstStyle/>
          <a:p>
            <a:r>
              <a:rPr lang="en-US" altLang="zh-CN" sz="2000" b="1" dirty="0">
                <a:solidFill>
                  <a:schemeClr val="bg1"/>
                </a:solidFill>
                <a:latin typeface="Arial Black" panose="020B0A04020102020204" pitchFamily="34" charset="0"/>
              </a:rPr>
              <a:t>Our Team</a:t>
            </a:r>
            <a:endParaRPr lang="zh-CN" altLang="en-US" sz="2000" b="1" dirty="0">
              <a:solidFill>
                <a:schemeClr val="bg1"/>
              </a:solidFill>
              <a:latin typeface="Arial Black" panose="020B0A04020102020204" pitchFamily="34" charset="0"/>
            </a:endParaRPr>
          </a:p>
        </p:txBody>
      </p:sp>
      <p:pic>
        <p:nvPicPr>
          <p:cNvPr id="7" name="图片 6">
            <a:extLst>
              <a:ext uri="{FF2B5EF4-FFF2-40B4-BE49-F238E27FC236}">
                <a16:creationId xmlns:a16="http://schemas.microsoft.com/office/drawing/2014/main" id="{35530CF4-BC5B-1995-B5B6-5EB8F36BAB24}"/>
              </a:ext>
            </a:extLst>
          </p:cNvPr>
          <p:cNvPicPr>
            <a:picLocks noChangeAspect="1"/>
          </p:cNvPicPr>
          <p:nvPr/>
        </p:nvPicPr>
        <p:blipFill rotWithShape="1">
          <a:blip r:embed="rId4"/>
          <a:srcRect t="9394" r="-1171" b="17725"/>
          <a:stretch/>
        </p:blipFill>
        <p:spPr>
          <a:xfrm>
            <a:off x="1246624" y="1518094"/>
            <a:ext cx="954302" cy="1028546"/>
          </a:xfrm>
          <a:prstGeom prst="ellipse">
            <a:avLst/>
          </a:prstGeom>
          <a:ln w="28575" cap="rnd">
            <a:solidFill>
              <a:schemeClr val="bg1">
                <a:lumMod val="8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图片 8">
            <a:extLst>
              <a:ext uri="{FF2B5EF4-FFF2-40B4-BE49-F238E27FC236}">
                <a16:creationId xmlns:a16="http://schemas.microsoft.com/office/drawing/2014/main" id="{45FB82C8-48CF-AA97-816D-B15846C0DC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924" b="9576"/>
          <a:stretch/>
        </p:blipFill>
        <p:spPr>
          <a:xfrm>
            <a:off x="3027021" y="1518094"/>
            <a:ext cx="903848" cy="980029"/>
          </a:xfrm>
          <a:prstGeom prst="ellipse">
            <a:avLst/>
          </a:prstGeom>
          <a:ln w="28575" cap="rnd">
            <a:solidFill>
              <a:schemeClr val="tx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图片 10">
            <a:extLst>
              <a:ext uri="{FF2B5EF4-FFF2-40B4-BE49-F238E27FC236}">
                <a16:creationId xmlns:a16="http://schemas.microsoft.com/office/drawing/2014/main" id="{999D59CE-5C4A-F3DE-03EF-34B88CEF276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071" t="18360" r="15992" b="30360"/>
          <a:stretch/>
        </p:blipFill>
        <p:spPr>
          <a:xfrm>
            <a:off x="4753832" y="1540828"/>
            <a:ext cx="954303" cy="983077"/>
          </a:xfrm>
          <a:prstGeom prst="ellipse">
            <a:avLst/>
          </a:prstGeom>
          <a:ln w="28575"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文本框 11">
            <a:extLst>
              <a:ext uri="{FF2B5EF4-FFF2-40B4-BE49-F238E27FC236}">
                <a16:creationId xmlns:a16="http://schemas.microsoft.com/office/drawing/2014/main" id="{90DBD0F7-9056-68B3-1F20-667D9BBEBD53}"/>
              </a:ext>
            </a:extLst>
          </p:cNvPr>
          <p:cNvSpPr txBox="1"/>
          <p:nvPr/>
        </p:nvSpPr>
        <p:spPr>
          <a:xfrm>
            <a:off x="1315328" y="2612912"/>
            <a:ext cx="1098331" cy="338554"/>
          </a:xfrm>
          <a:prstGeom prst="rect">
            <a:avLst/>
          </a:prstGeom>
          <a:noFill/>
        </p:spPr>
        <p:txBody>
          <a:bodyPr wrap="square" rtlCol="0">
            <a:spAutoFit/>
          </a:bodyPr>
          <a:lstStyle/>
          <a:p>
            <a:r>
              <a:rPr lang="en-US" altLang="zh-CN" sz="1600" dirty="0" err="1">
                <a:solidFill>
                  <a:schemeClr val="bg1"/>
                </a:solidFill>
                <a:latin typeface="Segoe UI Black" panose="020B0A02040204020203" pitchFamily="34" charset="0"/>
                <a:ea typeface="Segoe UI Black" panose="020B0A02040204020203" pitchFamily="34" charset="0"/>
              </a:rPr>
              <a:t>Pirk</a:t>
            </a:r>
            <a:endParaRPr lang="zh-CN" altLang="en-US" sz="1600" dirty="0">
              <a:solidFill>
                <a:schemeClr val="bg1"/>
              </a:solidFill>
              <a:latin typeface="Segoe UI Black" panose="020B0A02040204020203" pitchFamily="34" charset="0"/>
            </a:endParaRPr>
          </a:p>
        </p:txBody>
      </p:sp>
      <p:sp>
        <p:nvSpPr>
          <p:cNvPr id="13" name="文本框 12">
            <a:extLst>
              <a:ext uri="{FF2B5EF4-FFF2-40B4-BE49-F238E27FC236}">
                <a16:creationId xmlns:a16="http://schemas.microsoft.com/office/drawing/2014/main" id="{1AF3B12A-386F-EF00-CDD1-CFED9FB379BE}"/>
              </a:ext>
            </a:extLst>
          </p:cNvPr>
          <p:cNvSpPr txBox="1"/>
          <p:nvPr/>
        </p:nvSpPr>
        <p:spPr>
          <a:xfrm>
            <a:off x="3056877" y="2612912"/>
            <a:ext cx="1098331" cy="338554"/>
          </a:xfrm>
          <a:prstGeom prst="rect">
            <a:avLst/>
          </a:prstGeom>
          <a:noFill/>
        </p:spPr>
        <p:txBody>
          <a:bodyPr wrap="square" rtlCol="0">
            <a:spAutoFit/>
          </a:bodyPr>
          <a:lstStyle/>
          <a:p>
            <a:r>
              <a:rPr lang="en-US" altLang="zh-CN" sz="1600" dirty="0">
                <a:solidFill>
                  <a:schemeClr val="bg1"/>
                </a:solidFill>
                <a:latin typeface="Segoe UI Black" panose="020B0A02040204020203" pitchFamily="34" charset="0"/>
                <a:ea typeface="Segoe UI Black" panose="020B0A02040204020203" pitchFamily="34" charset="0"/>
              </a:rPr>
              <a:t>Picard</a:t>
            </a:r>
            <a:endParaRPr lang="zh-CN" altLang="en-US" sz="1600" dirty="0">
              <a:solidFill>
                <a:schemeClr val="bg1"/>
              </a:solidFill>
              <a:latin typeface="Segoe UI Black" panose="020B0A02040204020203" pitchFamily="34" charset="0"/>
            </a:endParaRPr>
          </a:p>
        </p:txBody>
      </p:sp>
      <p:sp>
        <p:nvSpPr>
          <p:cNvPr id="14" name="文本框 13">
            <a:extLst>
              <a:ext uri="{FF2B5EF4-FFF2-40B4-BE49-F238E27FC236}">
                <a16:creationId xmlns:a16="http://schemas.microsoft.com/office/drawing/2014/main" id="{E34410C9-F9A1-E0EF-BB15-FB063A86716C}"/>
              </a:ext>
            </a:extLst>
          </p:cNvPr>
          <p:cNvSpPr txBox="1"/>
          <p:nvPr/>
        </p:nvSpPr>
        <p:spPr>
          <a:xfrm>
            <a:off x="4743981" y="2608343"/>
            <a:ext cx="1098331" cy="338554"/>
          </a:xfrm>
          <a:prstGeom prst="rect">
            <a:avLst/>
          </a:prstGeom>
          <a:noFill/>
        </p:spPr>
        <p:txBody>
          <a:bodyPr wrap="square" rtlCol="0">
            <a:spAutoFit/>
          </a:bodyPr>
          <a:lstStyle/>
          <a:p>
            <a:r>
              <a:rPr lang="en-US" altLang="zh-CN" sz="1600" dirty="0" err="1">
                <a:solidFill>
                  <a:schemeClr val="bg1"/>
                </a:solidFill>
                <a:latin typeface="Segoe UI Black" panose="020B0A02040204020203" pitchFamily="34" charset="0"/>
                <a:ea typeface="Segoe UI Black" panose="020B0A02040204020203" pitchFamily="34" charset="0"/>
              </a:rPr>
              <a:t>Paneway</a:t>
            </a:r>
            <a:endParaRPr lang="zh-CN" altLang="en-US" sz="1600" dirty="0">
              <a:solidFill>
                <a:schemeClr val="bg1"/>
              </a:solidFill>
              <a:latin typeface="Segoe UI Black" panose="020B0A02040204020203" pitchFamily="34" charset="0"/>
            </a:endParaRPr>
          </a:p>
        </p:txBody>
      </p:sp>
      <p:sp>
        <p:nvSpPr>
          <p:cNvPr id="15" name="文本框 14">
            <a:extLst>
              <a:ext uri="{FF2B5EF4-FFF2-40B4-BE49-F238E27FC236}">
                <a16:creationId xmlns:a16="http://schemas.microsoft.com/office/drawing/2014/main" id="{44862EAA-2B2A-23E4-63D0-90EEC6A88E18}"/>
              </a:ext>
            </a:extLst>
          </p:cNvPr>
          <p:cNvSpPr txBox="1"/>
          <p:nvPr/>
        </p:nvSpPr>
        <p:spPr>
          <a:xfrm>
            <a:off x="881403" y="2951466"/>
            <a:ext cx="1684744" cy="600164"/>
          </a:xfrm>
          <a:prstGeom prst="rect">
            <a:avLst/>
          </a:prstGeom>
          <a:solidFill>
            <a:schemeClr val="accent2">
              <a:lumMod val="50000"/>
              <a:alpha val="73000"/>
            </a:schemeClr>
          </a:solidFill>
        </p:spPr>
        <p:txBody>
          <a:bodyPr wrap="square" rtlCol="0">
            <a:spAutoFit/>
          </a:bodyPr>
          <a:lstStyle/>
          <a:p>
            <a:r>
              <a:rPr lang="en-US" altLang="zh-CN" sz="1100" dirty="0">
                <a:solidFill>
                  <a:schemeClr val="bg1"/>
                </a:solidFill>
                <a:latin typeface="Arial Rounded MT Bold" panose="020F0704030504030204" pitchFamily="34" charset="0"/>
                <a:ea typeface="Segoe UI Black" panose="020B0A02040204020203" pitchFamily="34" charset="0"/>
                <a:cs typeface="Arial" panose="020B0604020202020204" pitchFamily="34" charset="0"/>
              </a:rPr>
              <a:t>Years of experience in accounting and financial management.</a:t>
            </a:r>
            <a:endParaRPr lang="zh-CN" altLang="en-US" sz="1100" dirty="0">
              <a:solidFill>
                <a:schemeClr val="bg1"/>
              </a:solidFill>
              <a:latin typeface="Arial Rounded MT Bold" panose="020F070403050403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725CAAEB-6CF2-A2AD-F292-1D59E6AF4BF9}"/>
              </a:ext>
            </a:extLst>
          </p:cNvPr>
          <p:cNvSpPr txBox="1"/>
          <p:nvPr/>
        </p:nvSpPr>
        <p:spPr>
          <a:xfrm>
            <a:off x="2893799" y="2946897"/>
            <a:ext cx="1261409" cy="600164"/>
          </a:xfrm>
          <a:prstGeom prst="rect">
            <a:avLst/>
          </a:prstGeom>
          <a:solidFill>
            <a:schemeClr val="accent2">
              <a:lumMod val="50000"/>
              <a:alpha val="73000"/>
            </a:schemeClr>
          </a:solidFill>
        </p:spPr>
        <p:txBody>
          <a:bodyPr wrap="square" rtlCol="0">
            <a:spAutoFit/>
          </a:bodyPr>
          <a:lstStyle/>
          <a:p>
            <a:r>
              <a:rPr lang="en-US" altLang="zh-CN" sz="1100" dirty="0">
                <a:solidFill>
                  <a:schemeClr val="bg1"/>
                </a:solidFill>
                <a:latin typeface="Arial Rounded MT Bold" panose="020F0704030504030204" pitchFamily="34" charset="0"/>
                <a:ea typeface="Segoe UI Black" panose="020B0A02040204020203" pitchFamily="34" charset="0"/>
                <a:cs typeface="Arial" panose="020B0604020202020204" pitchFamily="34" charset="0"/>
              </a:rPr>
              <a:t>An expert in tax regulations and strategies.</a:t>
            </a:r>
            <a:endParaRPr lang="zh-CN" altLang="en-US" sz="1100" dirty="0">
              <a:solidFill>
                <a:schemeClr val="bg1"/>
              </a:solidFill>
              <a:latin typeface="Arial Rounded MT Bold" panose="020F070403050403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30244F33-23C5-FD14-5112-89629485A31A}"/>
              </a:ext>
            </a:extLst>
          </p:cNvPr>
          <p:cNvSpPr txBox="1"/>
          <p:nvPr/>
        </p:nvSpPr>
        <p:spPr>
          <a:xfrm>
            <a:off x="4567111" y="2946897"/>
            <a:ext cx="1684744" cy="600164"/>
          </a:xfrm>
          <a:prstGeom prst="rect">
            <a:avLst/>
          </a:prstGeom>
          <a:solidFill>
            <a:schemeClr val="accent2">
              <a:lumMod val="50000"/>
              <a:alpha val="73000"/>
            </a:schemeClr>
          </a:solidFill>
        </p:spPr>
        <p:txBody>
          <a:bodyPr wrap="square" rtlCol="0">
            <a:spAutoFit/>
          </a:bodyPr>
          <a:lstStyle/>
          <a:p>
            <a:r>
              <a:rPr lang="en-US" altLang="zh-CN" sz="1100" dirty="0">
                <a:solidFill>
                  <a:schemeClr val="bg1"/>
                </a:solidFill>
                <a:latin typeface="Arial Rounded MT Bold" panose="020F0704030504030204" pitchFamily="34" charset="0"/>
                <a:ea typeface="Segoe UI Black" panose="020B0A02040204020203" pitchFamily="34" charset="0"/>
                <a:cs typeface="Arial" panose="020B0604020202020204" pitchFamily="34" charset="0"/>
              </a:rPr>
              <a:t>Known for innovation and a focus on financial efficiency.</a:t>
            </a:r>
            <a:endParaRPr lang="zh-CN" altLang="en-US" sz="1100" dirty="0">
              <a:solidFill>
                <a:schemeClr val="bg1"/>
              </a:solidFill>
              <a:latin typeface="Arial Rounded MT Bold" panose="020F070403050403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27FE006-9311-C46B-4C63-992130D5857A}"/>
              </a:ext>
            </a:extLst>
          </p:cNvPr>
          <p:cNvSpPr txBox="1"/>
          <p:nvPr/>
        </p:nvSpPr>
        <p:spPr>
          <a:xfrm>
            <a:off x="598210" y="1039791"/>
            <a:ext cx="5761469" cy="253916"/>
          </a:xfrm>
          <a:prstGeom prst="rect">
            <a:avLst/>
          </a:prstGeom>
          <a:noFill/>
        </p:spPr>
        <p:txBody>
          <a:bodyPr wrap="square" rtlCol="0">
            <a:spAutoFit/>
          </a:bodyPr>
          <a:lstStyle/>
          <a:p>
            <a:r>
              <a:rPr lang="en-US" altLang="zh-CN" sz="1050" i="0" dirty="0">
                <a:solidFill>
                  <a:schemeClr val="bg1"/>
                </a:solidFill>
                <a:effectLst/>
                <a:latin typeface="Arial" panose="020B0604020202020204" pitchFamily="34" charset="0"/>
                <a:cs typeface="Arial" panose="020B0604020202020204" pitchFamily="34" charset="0"/>
              </a:rPr>
              <a:t>These three founders are dedicated to providing excellent accounting and financial services.</a:t>
            </a:r>
            <a:endParaRPr lang="zh-CN" altLang="en-US" sz="1050" dirty="0">
              <a:solidFill>
                <a:schemeClr val="bg1"/>
              </a:solidFill>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E1A55D70-E667-2C7E-CD28-6D75A5CF1A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70403" y="3899496"/>
            <a:ext cx="263340" cy="263340"/>
          </a:xfrm>
          <a:prstGeom prst="rect">
            <a:avLst/>
          </a:prstGeom>
        </p:spPr>
      </p:pic>
      <p:pic>
        <p:nvPicPr>
          <p:cNvPr id="22" name="图片 21">
            <a:extLst>
              <a:ext uri="{FF2B5EF4-FFF2-40B4-BE49-F238E27FC236}">
                <a16:creationId xmlns:a16="http://schemas.microsoft.com/office/drawing/2014/main" id="{12F3EA33-9A7B-AC0B-0473-961B3EE4F0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0991" y="3867148"/>
            <a:ext cx="328035" cy="328035"/>
          </a:xfrm>
          <a:prstGeom prst="rect">
            <a:avLst/>
          </a:prstGeom>
        </p:spPr>
      </p:pic>
      <p:pic>
        <p:nvPicPr>
          <p:cNvPr id="24" name="图片 23">
            <a:extLst>
              <a:ext uri="{FF2B5EF4-FFF2-40B4-BE49-F238E27FC236}">
                <a16:creationId xmlns:a16="http://schemas.microsoft.com/office/drawing/2014/main" id="{B20BF84D-721C-3F52-ABC2-BD5C9C476B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24476" y="3875130"/>
            <a:ext cx="286521" cy="286521"/>
          </a:xfrm>
          <a:prstGeom prst="rect">
            <a:avLst/>
          </a:prstGeom>
        </p:spPr>
      </p:pic>
      <p:pic>
        <p:nvPicPr>
          <p:cNvPr id="26" name="图片 25">
            <a:extLst>
              <a:ext uri="{FF2B5EF4-FFF2-40B4-BE49-F238E27FC236}">
                <a16:creationId xmlns:a16="http://schemas.microsoft.com/office/drawing/2014/main" id="{681252DF-CF48-BC7A-7B71-584557844E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96447" y="3887904"/>
            <a:ext cx="286521" cy="286521"/>
          </a:xfrm>
          <a:prstGeom prst="rect">
            <a:avLst/>
          </a:prstGeom>
        </p:spPr>
      </p:pic>
      <p:sp>
        <p:nvSpPr>
          <p:cNvPr id="27" name="文本框 26">
            <a:extLst>
              <a:ext uri="{FF2B5EF4-FFF2-40B4-BE49-F238E27FC236}">
                <a16:creationId xmlns:a16="http://schemas.microsoft.com/office/drawing/2014/main" id="{85390640-F695-3780-789A-BFC7ED297F88}"/>
              </a:ext>
            </a:extLst>
          </p:cNvPr>
          <p:cNvSpPr txBox="1"/>
          <p:nvPr/>
        </p:nvSpPr>
        <p:spPr>
          <a:xfrm>
            <a:off x="2866707" y="3647055"/>
            <a:ext cx="2732851" cy="261610"/>
          </a:xfrm>
          <a:prstGeom prst="rect">
            <a:avLst/>
          </a:prstGeom>
          <a:noFill/>
        </p:spPr>
        <p:txBody>
          <a:bodyPr wrap="square" rtlCol="0">
            <a:spAutoFit/>
          </a:bodyPr>
          <a:lstStyle/>
          <a:p>
            <a:r>
              <a:rPr lang="en-US" altLang="zh-CN" sz="1050" dirty="0">
                <a:solidFill>
                  <a:schemeClr val="bg1"/>
                </a:solidFill>
                <a:latin typeface="Segoe UI Black" panose="020B0A02040204020203" pitchFamily="34" charset="0"/>
                <a:ea typeface="Segoe UI Black" panose="020B0A02040204020203" pitchFamily="34" charset="0"/>
              </a:rPr>
              <a:t>FOLLOW US !</a:t>
            </a:r>
            <a:endParaRPr lang="zh-CN" altLang="en-US" sz="1050" dirty="0">
              <a:solidFill>
                <a:schemeClr val="bg1"/>
              </a:solidFill>
              <a:latin typeface="Segoe UI Black" panose="020B0A02040204020203" pitchFamily="34" charset="0"/>
            </a:endParaRPr>
          </a:p>
        </p:txBody>
      </p:sp>
      <p:pic>
        <p:nvPicPr>
          <p:cNvPr id="29" name="图片 28">
            <a:extLst>
              <a:ext uri="{FF2B5EF4-FFF2-40B4-BE49-F238E27FC236}">
                <a16:creationId xmlns:a16="http://schemas.microsoft.com/office/drawing/2014/main" id="{600E4625-5302-74F9-3A3A-5B348FB29D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5246" y="536512"/>
            <a:ext cx="5820093" cy="3693071"/>
          </a:xfrm>
          <a:prstGeom prst="rect">
            <a:avLst/>
          </a:prstGeom>
        </p:spPr>
      </p:pic>
      <p:sp>
        <p:nvSpPr>
          <p:cNvPr id="30" name="文本框 29">
            <a:extLst>
              <a:ext uri="{FF2B5EF4-FFF2-40B4-BE49-F238E27FC236}">
                <a16:creationId xmlns:a16="http://schemas.microsoft.com/office/drawing/2014/main" id="{8D5AA90F-11D4-7E8D-64BD-D1A68134F1C2}"/>
              </a:ext>
            </a:extLst>
          </p:cNvPr>
          <p:cNvSpPr txBox="1"/>
          <p:nvPr/>
        </p:nvSpPr>
        <p:spPr>
          <a:xfrm>
            <a:off x="9027170" y="839736"/>
            <a:ext cx="67056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title</a:t>
            </a:r>
            <a:endParaRPr lang="zh-CN" altLang="en-US" sz="20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CF1E8CBE-868B-6E8A-1876-C055DC74D2C4}"/>
              </a:ext>
            </a:extLst>
          </p:cNvPr>
          <p:cNvSpPr txBox="1"/>
          <p:nvPr/>
        </p:nvSpPr>
        <p:spPr>
          <a:xfrm>
            <a:off x="8507298" y="1239846"/>
            <a:ext cx="304289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brief introduction</a:t>
            </a:r>
            <a:endParaRPr lang="zh-CN" altLang="en-US"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BDACA59B-E567-7055-7C23-55025E610342}"/>
              </a:ext>
            </a:extLst>
          </p:cNvPr>
          <p:cNvSpPr txBox="1"/>
          <p:nvPr/>
        </p:nvSpPr>
        <p:spPr>
          <a:xfrm>
            <a:off x="7354062" y="2103757"/>
            <a:ext cx="92715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16B84F0F-99B0-DEE5-C51D-BD6BF3FFACA4}"/>
              </a:ext>
            </a:extLst>
          </p:cNvPr>
          <p:cNvSpPr txBox="1"/>
          <p:nvPr/>
        </p:nvSpPr>
        <p:spPr>
          <a:xfrm>
            <a:off x="8988552" y="2103757"/>
            <a:ext cx="92715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D5C9D853-9D47-EC91-F505-D550D232C189}"/>
              </a:ext>
            </a:extLst>
          </p:cNvPr>
          <p:cNvSpPr txBox="1"/>
          <p:nvPr/>
        </p:nvSpPr>
        <p:spPr>
          <a:xfrm>
            <a:off x="10623042" y="2103757"/>
            <a:ext cx="92715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99C69B40-9BE7-EE13-A3EF-3B114AE255F0}"/>
              </a:ext>
            </a:extLst>
          </p:cNvPr>
          <p:cNvSpPr txBox="1"/>
          <p:nvPr/>
        </p:nvSpPr>
        <p:spPr>
          <a:xfrm>
            <a:off x="7454395" y="2969757"/>
            <a:ext cx="1059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C931FB8F-7B75-9BB1-400B-AD3B07000963}"/>
              </a:ext>
            </a:extLst>
          </p:cNvPr>
          <p:cNvSpPr txBox="1"/>
          <p:nvPr/>
        </p:nvSpPr>
        <p:spPr>
          <a:xfrm>
            <a:off x="9117701" y="2984997"/>
            <a:ext cx="1059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5640130E-6E8F-A4BD-94CA-8C076C4A9A5E}"/>
              </a:ext>
            </a:extLst>
          </p:cNvPr>
          <p:cNvSpPr txBox="1"/>
          <p:nvPr/>
        </p:nvSpPr>
        <p:spPr>
          <a:xfrm>
            <a:off x="10781007" y="2984997"/>
            <a:ext cx="1059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94DD53BF-D5AD-661A-5907-4AECE1441E79}"/>
              </a:ext>
            </a:extLst>
          </p:cNvPr>
          <p:cNvSpPr txBox="1"/>
          <p:nvPr/>
        </p:nvSpPr>
        <p:spPr>
          <a:xfrm>
            <a:off x="9109930" y="3528896"/>
            <a:ext cx="92715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icon</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1D6C65B7-323F-FA0D-6C1C-23E922B7BAFC}"/>
              </a:ext>
            </a:extLst>
          </p:cNvPr>
          <p:cNvSpPr txBox="1"/>
          <p:nvPr/>
        </p:nvSpPr>
        <p:spPr>
          <a:xfrm>
            <a:off x="6531099" y="3593194"/>
            <a:ext cx="2301424"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background picture</a:t>
            </a:r>
            <a:endParaRPr lang="zh-CN" altLang="en-US" sz="16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C8B3815A-FB38-1AA9-3D0D-B98AEF5F6C40}"/>
              </a:ext>
            </a:extLst>
          </p:cNvPr>
          <p:cNvSpPr txBox="1"/>
          <p:nvPr/>
        </p:nvSpPr>
        <p:spPr>
          <a:xfrm>
            <a:off x="397240" y="4638154"/>
            <a:ext cx="9779640" cy="923330"/>
          </a:xfrm>
          <a:prstGeom prst="rect">
            <a:avLst/>
          </a:prstGeom>
          <a:noFill/>
        </p:spPr>
        <p:txBody>
          <a:bodyPr wrap="square" rtlCol="0">
            <a:spAutoFit/>
          </a:bodyPr>
          <a:lstStyle/>
          <a:p>
            <a:r>
              <a:rPr lang="en-US" altLang="zh-CN" dirty="0">
                <a:latin typeface="Arial Rounded MT Bold" panose="020F0704030504030204" pitchFamily="34" charset="0"/>
              </a:rPr>
              <a:t>The introduction of the company's three founders, with detailed listings of their photos and professional fields. This is done to assist users in making more suitable choices and ultimately improving the quality of service.</a:t>
            </a:r>
            <a:endParaRPr lang="zh-CN" altLang="en-US" dirty="0">
              <a:latin typeface="Arial Rounded MT Bold" panose="020F0704030504030204" pitchFamily="34" charset="0"/>
            </a:endParaRPr>
          </a:p>
        </p:txBody>
      </p:sp>
    </p:spTree>
    <p:extLst>
      <p:ext uri="{BB962C8B-B14F-4D97-AF65-F5344CB8AC3E}">
        <p14:creationId xmlns:p14="http://schemas.microsoft.com/office/powerpoint/2010/main" val="1864365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498085-F81C-2E6D-6928-0369832EF454}"/>
              </a:ext>
            </a:extLst>
          </p:cNvPr>
          <p:cNvSpPr>
            <a:spLocks noGrp="1"/>
          </p:cNvSpPr>
          <p:nvPr>
            <p:ph type="sldNum" sz="quarter" idx="12"/>
          </p:nvPr>
        </p:nvSpPr>
        <p:spPr/>
        <p:txBody>
          <a:bodyPr/>
          <a:lstStyle/>
          <a:p>
            <a:fld id="{EDCF069B-D994-4262-8CEC-8B0A802048A3}" type="slidenum">
              <a:rPr lang="zh-CN" altLang="en-US" smtClean="0"/>
              <a:pPr/>
              <a:t>39</a:t>
            </a:fld>
            <a:endParaRPr lang="zh-CN" altLang="en-US" dirty="0"/>
          </a:p>
        </p:txBody>
      </p:sp>
      <p:pic>
        <p:nvPicPr>
          <p:cNvPr id="7" name="图片 6">
            <a:extLst>
              <a:ext uri="{FF2B5EF4-FFF2-40B4-BE49-F238E27FC236}">
                <a16:creationId xmlns:a16="http://schemas.microsoft.com/office/drawing/2014/main" id="{EEB68959-96BA-7590-1A74-99896A550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939"/>
            <a:ext cx="6643118" cy="3723066"/>
          </a:xfrm>
          <a:prstGeom prst="rect">
            <a:avLst/>
          </a:prstGeom>
        </p:spPr>
      </p:pic>
      <p:sp>
        <p:nvSpPr>
          <p:cNvPr id="10" name="文本框 9">
            <a:extLst>
              <a:ext uri="{FF2B5EF4-FFF2-40B4-BE49-F238E27FC236}">
                <a16:creationId xmlns:a16="http://schemas.microsoft.com/office/drawing/2014/main" id="{BEA18CE8-346F-441B-DCBF-F9CE7B4CCB52}"/>
              </a:ext>
            </a:extLst>
          </p:cNvPr>
          <p:cNvSpPr txBox="1"/>
          <p:nvPr/>
        </p:nvSpPr>
        <p:spPr>
          <a:xfrm>
            <a:off x="338732" y="1133507"/>
            <a:ext cx="1706062"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cs typeface="Arial" panose="020B0604020202020204" pitchFamily="34" charset="0"/>
              </a:rPr>
              <a:t>Our Mission</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D2059D8A-E370-3781-20CE-D30C56B52A8E}"/>
              </a:ext>
            </a:extLst>
          </p:cNvPr>
          <p:cNvSpPr txBox="1"/>
          <p:nvPr/>
        </p:nvSpPr>
        <p:spPr>
          <a:xfrm>
            <a:off x="5178305" y="1153736"/>
            <a:ext cx="1706062"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cs typeface="Arial" panose="020B0604020202020204" pitchFamily="34" charset="0"/>
              </a:rPr>
              <a:t>Our Vision</a:t>
            </a:r>
            <a:endParaRPr lang="zh-CN" altLang="en-US" sz="1400" b="1" dirty="0">
              <a:solidFill>
                <a:schemeClr val="bg1"/>
              </a:solidFill>
              <a:latin typeface="Arial" panose="020B0604020202020204" pitchFamily="34" charset="0"/>
              <a:cs typeface="Arial" panose="020B0604020202020204" pitchFamily="34" charset="0"/>
            </a:endParaRPr>
          </a:p>
        </p:txBody>
      </p:sp>
      <p:pic>
        <p:nvPicPr>
          <p:cNvPr id="15" name="图形 14" descr="眼镜">
            <a:extLst>
              <a:ext uri="{FF2B5EF4-FFF2-40B4-BE49-F238E27FC236}">
                <a16:creationId xmlns:a16="http://schemas.microsoft.com/office/drawing/2014/main" id="{5EE2C4F2-7DA1-D109-D379-699F57D35E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66" y="1324899"/>
            <a:ext cx="435258" cy="435258"/>
          </a:xfrm>
          <a:prstGeom prst="rect">
            <a:avLst/>
          </a:prstGeom>
        </p:spPr>
      </p:pic>
      <p:pic>
        <p:nvPicPr>
          <p:cNvPr id="17" name="图形 16" descr="靶心">
            <a:extLst>
              <a:ext uri="{FF2B5EF4-FFF2-40B4-BE49-F238E27FC236}">
                <a16:creationId xmlns:a16="http://schemas.microsoft.com/office/drawing/2014/main" id="{255270F7-824B-8EA2-5F8E-756980D36AD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43" y="1403203"/>
            <a:ext cx="313452" cy="313452"/>
          </a:xfrm>
          <a:prstGeom prst="rect">
            <a:avLst/>
          </a:prstGeom>
        </p:spPr>
      </p:pic>
      <p:pic>
        <p:nvPicPr>
          <p:cNvPr id="19" name="图形 18" descr="教室">
            <a:extLst>
              <a:ext uri="{FF2B5EF4-FFF2-40B4-BE49-F238E27FC236}">
                <a16:creationId xmlns:a16="http://schemas.microsoft.com/office/drawing/2014/main" id="{0F1BB1BD-098F-9310-9F3A-3B8A28F330E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6927" y="1397588"/>
            <a:ext cx="313453" cy="313453"/>
          </a:xfrm>
          <a:prstGeom prst="rect">
            <a:avLst/>
          </a:prstGeom>
        </p:spPr>
      </p:pic>
      <p:pic>
        <p:nvPicPr>
          <p:cNvPr id="21" name="图形 20" descr="硬币">
            <a:extLst>
              <a:ext uri="{FF2B5EF4-FFF2-40B4-BE49-F238E27FC236}">
                <a16:creationId xmlns:a16="http://schemas.microsoft.com/office/drawing/2014/main" id="{1A1E6574-2C2B-837E-BDE3-13C21B707B0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12989" y="1374016"/>
            <a:ext cx="337024" cy="337024"/>
          </a:xfrm>
          <a:prstGeom prst="rect">
            <a:avLst/>
          </a:prstGeom>
        </p:spPr>
      </p:pic>
      <p:sp>
        <p:nvSpPr>
          <p:cNvPr id="22" name="文本框 21">
            <a:extLst>
              <a:ext uri="{FF2B5EF4-FFF2-40B4-BE49-F238E27FC236}">
                <a16:creationId xmlns:a16="http://schemas.microsoft.com/office/drawing/2014/main" id="{EF43BDC6-6F9D-CA69-4250-241ACA624F09}"/>
              </a:ext>
            </a:extLst>
          </p:cNvPr>
          <p:cNvSpPr txBox="1"/>
          <p:nvPr/>
        </p:nvSpPr>
        <p:spPr>
          <a:xfrm>
            <a:off x="111073" y="1760157"/>
            <a:ext cx="1625195" cy="1569660"/>
          </a:xfrm>
          <a:prstGeom prst="rect">
            <a:avLst/>
          </a:prstGeom>
          <a:solidFill>
            <a:schemeClr val="tx2">
              <a:lumMod val="50000"/>
              <a:alpha val="65000"/>
            </a:schemeClr>
          </a:solidFill>
        </p:spPr>
        <p:txBody>
          <a:bodyPr wrap="square" rtlCol="0">
            <a:spAutoFit/>
          </a:bodyPr>
          <a:lstStyle/>
          <a:p>
            <a:r>
              <a:rPr lang="en-US" altLang="zh-CN" sz="1200" dirty="0">
                <a:solidFill>
                  <a:schemeClr val="bg1"/>
                </a:solidFill>
              </a:rPr>
              <a:t>Our mission is to provide exceptional accounting services to small businesses and empower their financial success through perfect tax accounting support. </a:t>
            </a:r>
            <a:endParaRPr lang="zh-CN" altLang="en-US" sz="1200" dirty="0">
              <a:solidFill>
                <a:schemeClr val="bg1"/>
              </a:solidFill>
            </a:endParaRPr>
          </a:p>
        </p:txBody>
      </p:sp>
      <p:sp>
        <p:nvSpPr>
          <p:cNvPr id="23" name="文本框 22">
            <a:extLst>
              <a:ext uri="{FF2B5EF4-FFF2-40B4-BE49-F238E27FC236}">
                <a16:creationId xmlns:a16="http://schemas.microsoft.com/office/drawing/2014/main" id="{98418D7B-948F-816C-2C36-4D0FF0EA073A}"/>
              </a:ext>
            </a:extLst>
          </p:cNvPr>
          <p:cNvSpPr txBox="1"/>
          <p:nvPr/>
        </p:nvSpPr>
        <p:spPr>
          <a:xfrm>
            <a:off x="1793080" y="1740738"/>
            <a:ext cx="1441073" cy="1569660"/>
          </a:xfrm>
          <a:prstGeom prst="rect">
            <a:avLst/>
          </a:prstGeom>
          <a:solidFill>
            <a:schemeClr val="tx2">
              <a:lumMod val="50000"/>
              <a:alpha val="65000"/>
            </a:schemeClr>
          </a:solidFill>
        </p:spPr>
        <p:txBody>
          <a:bodyPr wrap="square" rtlCol="0">
            <a:spAutoFit/>
          </a:bodyPr>
          <a:lstStyle/>
          <a:p>
            <a:r>
              <a:rPr lang="en-US" altLang="zh-CN" sz="1200" dirty="0">
                <a:solidFill>
                  <a:schemeClr val="bg1"/>
                </a:solidFill>
              </a:rPr>
              <a:t>Our purpose is to simplify financial management for small businesses by providing them with clear and practical solutions.</a:t>
            </a:r>
          </a:p>
          <a:p>
            <a:endParaRPr lang="zh-CN" altLang="en-US" sz="1200" dirty="0">
              <a:solidFill>
                <a:schemeClr val="bg1"/>
              </a:solidFill>
            </a:endParaRPr>
          </a:p>
        </p:txBody>
      </p:sp>
      <p:pic>
        <p:nvPicPr>
          <p:cNvPr id="27" name="图片 26">
            <a:extLst>
              <a:ext uri="{FF2B5EF4-FFF2-40B4-BE49-F238E27FC236}">
                <a16:creationId xmlns:a16="http://schemas.microsoft.com/office/drawing/2014/main" id="{BE1B8CA4-BA89-2161-AFCF-50A81670C75E}"/>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6280"/>
                    </a14:imgEffect>
                    <a14:imgEffect>
                      <a14:saturation sat="118000"/>
                    </a14:imgEffect>
                  </a14:imgLayer>
                </a14:imgProps>
              </a:ext>
              <a:ext uri="{28A0092B-C50C-407E-A947-70E740481C1C}">
                <a14:useLocalDpi xmlns:a14="http://schemas.microsoft.com/office/drawing/2010/main" val="0"/>
              </a:ext>
            </a:extLst>
          </a:blip>
          <a:stretch>
            <a:fillRect/>
          </a:stretch>
        </p:blipFill>
        <p:spPr>
          <a:xfrm>
            <a:off x="2418996" y="317337"/>
            <a:ext cx="1489012" cy="1489012"/>
          </a:xfrm>
          <a:prstGeom prst="rect">
            <a:avLst/>
          </a:prstGeom>
          <a:noFill/>
          <a:effectLst>
            <a:outerShdw blurRad="165100" dist="50800" dir="5400000" algn="ctr" rotWithShape="0">
              <a:srgbClr val="000000"/>
            </a:outerShdw>
          </a:effectLst>
        </p:spPr>
      </p:pic>
      <p:sp>
        <p:nvSpPr>
          <p:cNvPr id="24" name="文本框 23">
            <a:extLst>
              <a:ext uri="{FF2B5EF4-FFF2-40B4-BE49-F238E27FC236}">
                <a16:creationId xmlns:a16="http://schemas.microsoft.com/office/drawing/2014/main" id="{53F40EF1-EAAA-E817-E397-A3A25F947949}"/>
              </a:ext>
            </a:extLst>
          </p:cNvPr>
          <p:cNvSpPr txBox="1"/>
          <p:nvPr/>
        </p:nvSpPr>
        <p:spPr>
          <a:xfrm>
            <a:off x="3290966" y="1760055"/>
            <a:ext cx="1520374" cy="1569660"/>
          </a:xfrm>
          <a:prstGeom prst="rect">
            <a:avLst/>
          </a:prstGeom>
          <a:solidFill>
            <a:schemeClr val="tx2">
              <a:lumMod val="50000"/>
              <a:alpha val="65000"/>
            </a:schemeClr>
          </a:solidFill>
        </p:spPr>
        <p:txBody>
          <a:bodyPr wrap="square" rtlCol="0">
            <a:spAutoFit/>
          </a:bodyPr>
          <a:lstStyle/>
          <a:p>
            <a:r>
              <a:rPr lang="en-US" altLang="zh-CN" sz="1200" dirty="0">
                <a:solidFill>
                  <a:schemeClr val="bg1"/>
                </a:solidFill>
              </a:rPr>
              <a:t>Our guideline is to prioritize interests of clients and uphold the values of integrity, precision, and efficiency.</a:t>
            </a:r>
          </a:p>
          <a:p>
            <a:endParaRPr lang="en-US" altLang="zh-CN" sz="1200" dirty="0">
              <a:solidFill>
                <a:schemeClr val="bg1"/>
              </a:solidFill>
            </a:endParaRPr>
          </a:p>
          <a:p>
            <a:endParaRPr lang="zh-CN" altLang="en-US" sz="1200" dirty="0">
              <a:solidFill>
                <a:schemeClr val="bg1"/>
              </a:solidFill>
            </a:endParaRPr>
          </a:p>
        </p:txBody>
      </p:sp>
      <p:sp>
        <p:nvSpPr>
          <p:cNvPr id="25" name="文本框 24">
            <a:extLst>
              <a:ext uri="{FF2B5EF4-FFF2-40B4-BE49-F238E27FC236}">
                <a16:creationId xmlns:a16="http://schemas.microsoft.com/office/drawing/2014/main" id="{0070F8F8-5F0F-216F-4124-93E23A37756F}"/>
              </a:ext>
            </a:extLst>
          </p:cNvPr>
          <p:cNvSpPr txBox="1"/>
          <p:nvPr/>
        </p:nvSpPr>
        <p:spPr>
          <a:xfrm>
            <a:off x="4868154" y="1760055"/>
            <a:ext cx="1706062" cy="1569660"/>
          </a:xfrm>
          <a:prstGeom prst="rect">
            <a:avLst/>
          </a:prstGeom>
          <a:solidFill>
            <a:schemeClr val="tx2">
              <a:lumMod val="50000"/>
              <a:alpha val="65000"/>
            </a:schemeClr>
          </a:solidFill>
        </p:spPr>
        <p:txBody>
          <a:bodyPr wrap="square" rtlCol="0">
            <a:spAutoFit/>
          </a:bodyPr>
          <a:lstStyle/>
          <a:p>
            <a:r>
              <a:rPr lang="en-US" altLang="zh-CN" sz="1200" dirty="0">
                <a:solidFill>
                  <a:schemeClr val="bg1"/>
                </a:solidFill>
              </a:rPr>
              <a:t>Our vision is to create lasting value for our clients through outstanding service and innovative solutions.</a:t>
            </a:r>
          </a:p>
          <a:p>
            <a:endParaRPr lang="en-US" altLang="zh-CN" sz="1200" dirty="0">
              <a:solidFill>
                <a:schemeClr val="bg1"/>
              </a:solidFill>
            </a:endParaRPr>
          </a:p>
          <a:p>
            <a:endParaRPr lang="en-US" altLang="zh-CN" sz="1200" dirty="0">
              <a:solidFill>
                <a:schemeClr val="bg1"/>
              </a:solidFill>
            </a:endParaRPr>
          </a:p>
          <a:p>
            <a:endParaRPr lang="zh-CN" altLang="en-US" sz="1200" dirty="0">
              <a:solidFill>
                <a:schemeClr val="bg1"/>
              </a:solidFill>
            </a:endParaRPr>
          </a:p>
        </p:txBody>
      </p:sp>
      <p:sp>
        <p:nvSpPr>
          <p:cNvPr id="8" name="文本框 7">
            <a:extLst>
              <a:ext uri="{FF2B5EF4-FFF2-40B4-BE49-F238E27FC236}">
                <a16:creationId xmlns:a16="http://schemas.microsoft.com/office/drawing/2014/main" id="{2EB46210-3559-EA3C-0AAA-860F6D3144CF}"/>
              </a:ext>
            </a:extLst>
          </p:cNvPr>
          <p:cNvSpPr txBox="1"/>
          <p:nvPr/>
        </p:nvSpPr>
        <p:spPr>
          <a:xfrm>
            <a:off x="1926201" y="521301"/>
            <a:ext cx="2615904" cy="400110"/>
          </a:xfrm>
          <a:prstGeom prst="rect">
            <a:avLst/>
          </a:prstGeom>
          <a:noFill/>
        </p:spPr>
        <p:txBody>
          <a:bodyPr wrap="square" rtlCol="0">
            <a:spAutoFit/>
          </a:bodyPr>
          <a:lstStyle/>
          <a:p>
            <a:r>
              <a:rPr lang="en-US" altLang="zh-CN" sz="2000" dirty="0">
                <a:solidFill>
                  <a:schemeClr val="bg1"/>
                </a:solidFill>
                <a:latin typeface="Segoe UI Black" panose="020B0A02040204020203" pitchFamily="34" charset="0"/>
                <a:ea typeface="Segoe UI Black" panose="020B0A02040204020203" pitchFamily="34" charset="0"/>
              </a:rPr>
              <a:t>Enterprise Culture</a:t>
            </a:r>
            <a:endParaRPr lang="zh-CN" altLang="en-US" sz="2000" dirty="0">
              <a:solidFill>
                <a:schemeClr val="bg1"/>
              </a:solidFill>
              <a:latin typeface="Segoe UI Black" panose="020B0A02040204020203" pitchFamily="34" charset="0"/>
            </a:endParaRPr>
          </a:p>
        </p:txBody>
      </p:sp>
      <p:sp>
        <p:nvSpPr>
          <p:cNvPr id="11" name="文本框 10">
            <a:extLst>
              <a:ext uri="{FF2B5EF4-FFF2-40B4-BE49-F238E27FC236}">
                <a16:creationId xmlns:a16="http://schemas.microsoft.com/office/drawing/2014/main" id="{E6EF5929-A080-B1A7-FF9D-61B6A623F1C4}"/>
              </a:ext>
            </a:extLst>
          </p:cNvPr>
          <p:cNvSpPr txBox="1"/>
          <p:nvPr/>
        </p:nvSpPr>
        <p:spPr>
          <a:xfrm>
            <a:off x="1854372" y="1153737"/>
            <a:ext cx="1706062"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cs typeface="Arial" panose="020B0604020202020204" pitchFamily="34" charset="0"/>
              </a:rPr>
              <a:t>Our Purpose</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C8404652-4EB1-AFCF-65C7-A8B785A53BF0}"/>
              </a:ext>
            </a:extLst>
          </p:cNvPr>
          <p:cNvSpPr txBox="1"/>
          <p:nvPr/>
        </p:nvSpPr>
        <p:spPr>
          <a:xfrm>
            <a:off x="3344617" y="1153738"/>
            <a:ext cx="1706062"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cs typeface="Arial" panose="020B0604020202020204" pitchFamily="34" charset="0"/>
              </a:rPr>
              <a:t>Our Guideline</a:t>
            </a:r>
            <a:endParaRPr lang="zh-CN" altLang="en-US" sz="1400" b="1" dirty="0">
              <a:solidFill>
                <a:schemeClr val="bg1"/>
              </a:solidFill>
              <a:latin typeface="Arial" panose="020B0604020202020204" pitchFamily="34" charset="0"/>
              <a:cs typeface="Arial" panose="020B0604020202020204" pitchFamily="34" charset="0"/>
            </a:endParaRPr>
          </a:p>
        </p:txBody>
      </p:sp>
      <p:pic>
        <p:nvPicPr>
          <p:cNvPr id="31" name="图片 30">
            <a:extLst>
              <a:ext uri="{FF2B5EF4-FFF2-40B4-BE49-F238E27FC236}">
                <a16:creationId xmlns:a16="http://schemas.microsoft.com/office/drawing/2014/main" id="{05DEC15C-56FE-6CE6-F1A5-707CFC0157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43118" y="521301"/>
            <a:ext cx="5476823" cy="3492635"/>
          </a:xfrm>
          <a:prstGeom prst="rect">
            <a:avLst/>
          </a:prstGeom>
        </p:spPr>
      </p:pic>
      <p:sp>
        <p:nvSpPr>
          <p:cNvPr id="32" name="文本框 31">
            <a:extLst>
              <a:ext uri="{FF2B5EF4-FFF2-40B4-BE49-F238E27FC236}">
                <a16:creationId xmlns:a16="http://schemas.microsoft.com/office/drawing/2014/main" id="{E6900F74-AD37-442C-6799-81020A6C1948}"/>
              </a:ext>
            </a:extLst>
          </p:cNvPr>
          <p:cNvSpPr txBox="1"/>
          <p:nvPr/>
        </p:nvSpPr>
        <p:spPr>
          <a:xfrm>
            <a:off x="9050456" y="877177"/>
            <a:ext cx="11380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title</a:t>
            </a:r>
            <a:endParaRPr lang="zh-CN" altLang="en-US"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D9FBFF06-B11A-F397-D0C2-0DCFC5BA623E}"/>
              </a:ext>
            </a:extLst>
          </p:cNvPr>
          <p:cNvSpPr txBox="1"/>
          <p:nvPr/>
        </p:nvSpPr>
        <p:spPr>
          <a:xfrm>
            <a:off x="8928828" y="1140233"/>
            <a:ext cx="83912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p>
        </p:txBody>
      </p:sp>
      <p:sp>
        <p:nvSpPr>
          <p:cNvPr id="34" name="文本框 33">
            <a:extLst>
              <a:ext uri="{FF2B5EF4-FFF2-40B4-BE49-F238E27FC236}">
                <a16:creationId xmlns:a16="http://schemas.microsoft.com/office/drawing/2014/main" id="{DE4FDC88-215B-A09C-1B0F-BE728F8CA7AD}"/>
              </a:ext>
            </a:extLst>
          </p:cNvPr>
          <p:cNvSpPr txBox="1"/>
          <p:nvPr/>
        </p:nvSpPr>
        <p:spPr>
          <a:xfrm>
            <a:off x="7074789" y="1509565"/>
            <a:ext cx="10374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subtitle</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FDC449BF-B932-C808-ABF3-BFAC66E0D939}"/>
              </a:ext>
            </a:extLst>
          </p:cNvPr>
          <p:cNvSpPr txBox="1"/>
          <p:nvPr/>
        </p:nvSpPr>
        <p:spPr>
          <a:xfrm>
            <a:off x="8271852" y="1495044"/>
            <a:ext cx="10374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subtitle</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745FA2E7-0D1C-AAB4-6E43-CD87DB5912DA}"/>
              </a:ext>
            </a:extLst>
          </p:cNvPr>
          <p:cNvSpPr txBox="1"/>
          <p:nvPr/>
        </p:nvSpPr>
        <p:spPr>
          <a:xfrm>
            <a:off x="9479981" y="1502090"/>
            <a:ext cx="10374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subtitle</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F4C802CA-8F69-E9E8-D705-FEFB0FA01813}"/>
              </a:ext>
            </a:extLst>
          </p:cNvPr>
          <p:cNvSpPr txBox="1"/>
          <p:nvPr/>
        </p:nvSpPr>
        <p:spPr>
          <a:xfrm>
            <a:off x="10714026" y="1502090"/>
            <a:ext cx="10374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subtitle</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27E24DC2-5CE1-3425-27F0-4A867E8A9DB2}"/>
              </a:ext>
            </a:extLst>
          </p:cNvPr>
          <p:cNvSpPr txBox="1"/>
          <p:nvPr/>
        </p:nvSpPr>
        <p:spPr>
          <a:xfrm>
            <a:off x="7190709" y="1862121"/>
            <a:ext cx="73120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icon</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2FC85363-52C2-5E19-4C85-6065C2D71E65}"/>
              </a:ext>
            </a:extLst>
          </p:cNvPr>
          <p:cNvSpPr txBox="1"/>
          <p:nvPr/>
        </p:nvSpPr>
        <p:spPr>
          <a:xfrm>
            <a:off x="8425723" y="1849855"/>
            <a:ext cx="73120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icon</a:t>
            </a:r>
            <a:endParaRPr lang="zh-CN" altLang="en-US"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4F133D97-64C6-4356-3986-081D52BFC90F}"/>
              </a:ext>
            </a:extLst>
          </p:cNvPr>
          <p:cNvSpPr txBox="1"/>
          <p:nvPr/>
        </p:nvSpPr>
        <p:spPr>
          <a:xfrm>
            <a:off x="9666751" y="1860376"/>
            <a:ext cx="73120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icon</a:t>
            </a:r>
            <a:endParaRPr lang="zh-CN" altLang="en-US"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7BDFE245-C9BE-A5E6-AD87-D9F5E760C931}"/>
              </a:ext>
            </a:extLst>
          </p:cNvPr>
          <p:cNvSpPr txBox="1"/>
          <p:nvPr/>
        </p:nvSpPr>
        <p:spPr>
          <a:xfrm>
            <a:off x="10901765" y="1859624"/>
            <a:ext cx="73120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icon</a:t>
            </a:r>
            <a:endParaRPr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4A26B86D-3DBA-8643-22E0-51808CFA3DA7}"/>
              </a:ext>
            </a:extLst>
          </p:cNvPr>
          <p:cNvSpPr txBox="1"/>
          <p:nvPr/>
        </p:nvSpPr>
        <p:spPr>
          <a:xfrm>
            <a:off x="7190709" y="2776498"/>
            <a:ext cx="675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B8D667F9-D639-6342-E6CE-9DEE38A7E24C}"/>
              </a:ext>
            </a:extLst>
          </p:cNvPr>
          <p:cNvSpPr txBox="1"/>
          <p:nvPr/>
        </p:nvSpPr>
        <p:spPr>
          <a:xfrm>
            <a:off x="8465179" y="2780610"/>
            <a:ext cx="675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AE6C2D2F-3F7C-1651-B480-A9C25CCE5A32}"/>
              </a:ext>
            </a:extLst>
          </p:cNvPr>
          <p:cNvSpPr txBox="1"/>
          <p:nvPr/>
        </p:nvSpPr>
        <p:spPr>
          <a:xfrm>
            <a:off x="9708892" y="2776498"/>
            <a:ext cx="675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4BFE818E-3B7F-98B2-BD8D-856462F66DFE}"/>
              </a:ext>
            </a:extLst>
          </p:cNvPr>
          <p:cNvSpPr txBox="1"/>
          <p:nvPr/>
        </p:nvSpPr>
        <p:spPr>
          <a:xfrm>
            <a:off x="10914226" y="2776498"/>
            <a:ext cx="675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A83CE99E-0B5C-09EC-4C22-BA80A9C9DF44}"/>
              </a:ext>
            </a:extLst>
          </p:cNvPr>
          <p:cNvSpPr txBox="1"/>
          <p:nvPr/>
        </p:nvSpPr>
        <p:spPr>
          <a:xfrm>
            <a:off x="6855502" y="3584206"/>
            <a:ext cx="230142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background picture</a:t>
            </a:r>
            <a:endParaRPr lang="zh-CN" altLang="en-US"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C1681383-550B-5AA2-B77E-F4E59E01E3E0}"/>
              </a:ext>
            </a:extLst>
          </p:cNvPr>
          <p:cNvSpPr txBox="1"/>
          <p:nvPr/>
        </p:nvSpPr>
        <p:spPr>
          <a:xfrm>
            <a:off x="397240" y="4638154"/>
            <a:ext cx="8203890" cy="923330"/>
          </a:xfrm>
          <a:prstGeom prst="rect">
            <a:avLst/>
          </a:prstGeom>
          <a:noFill/>
        </p:spPr>
        <p:txBody>
          <a:bodyPr wrap="square" rtlCol="0">
            <a:spAutoFit/>
          </a:bodyPr>
          <a:lstStyle/>
          <a:p>
            <a:r>
              <a:rPr lang="en-US" altLang="zh-CN" dirty="0">
                <a:latin typeface="Arial Rounded MT Bold" panose="020F0704030504030204" pitchFamily="34" charset="0"/>
              </a:rPr>
              <a:t>This is enterprise culture section. Here, we separately showcase our company's mission, purpose, guidelines, and vision. This can deepen users' understanding of us and foster greater trust in the company.</a:t>
            </a:r>
            <a:endParaRPr lang="zh-CN" altLang="en-US" dirty="0">
              <a:latin typeface="Arial Rounded MT Bold" panose="020F0704030504030204" pitchFamily="34" charset="0"/>
            </a:endParaRPr>
          </a:p>
        </p:txBody>
      </p:sp>
    </p:spTree>
    <p:extLst>
      <p:ext uri="{BB962C8B-B14F-4D97-AF65-F5344CB8AC3E}">
        <p14:creationId xmlns:p14="http://schemas.microsoft.com/office/powerpoint/2010/main" val="923596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2298816" y="36170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196196" y="30455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90956" y="30455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101196" y="36170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9880716" y="36170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charset="-122"/>
                <a:ea typeface="微软雅黑" panose="020B0503020204020204" charset="-122"/>
                <a:sym typeface="微软雅黑" panose="020B0503020204020204" charset="-122"/>
              </a:rPr>
              <a:t>4</a:t>
            </a:fld>
            <a:endParaRPr lang="zh-CN" altLang="en-US" dirty="0">
              <a:latin typeface="微软雅黑" panose="020B0503020204020204" charset="-122"/>
              <a:ea typeface="微软雅黑" panose="020B0503020204020204" charset="-122"/>
              <a:sym typeface="微软雅黑" panose="020B0503020204020204" charset="-122"/>
            </a:endParaRPr>
          </a:p>
        </p:txBody>
      </p:sp>
      <p:sp>
        <p:nvSpPr>
          <p:cNvPr id="3" name="TextBox 10"/>
          <p:cNvSpPr txBox="1"/>
          <p:nvPr/>
        </p:nvSpPr>
        <p:spPr>
          <a:xfrm>
            <a:off x="4107498" y="448343"/>
            <a:ext cx="3977005" cy="860425"/>
          </a:xfrm>
          <a:prstGeom prst="rect">
            <a:avLst/>
          </a:prstGeom>
          <a:noFill/>
        </p:spPr>
        <p:txBody>
          <a:bodyPr wrap="none" rtlCol="0">
            <a:spAutoFit/>
          </a:bodyPr>
          <a:lstStyle/>
          <a:p>
            <a:pPr algn="ctr"/>
            <a:r>
              <a:rPr lang="en-US" altLang="zh-CN" sz="3200" dirty="0">
                <a:solidFill>
                  <a:schemeClr val="tx1">
                    <a:lumMod val="65000"/>
                    <a:lumOff val="3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Team members</a:t>
            </a:r>
          </a:p>
          <a:p>
            <a:pPr algn="ctr"/>
            <a:r>
              <a:rPr lang="en-US" altLang="zh-CN" dirty="0">
                <a:solidFill>
                  <a:srgbClr val="8D9193"/>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The division of labor for each of us</a:t>
            </a: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3530600"/>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6" name="流程图: 过程 5"/>
          <p:cNvSpPr/>
          <p:nvPr/>
        </p:nvSpPr>
        <p:spPr>
          <a:xfrm>
            <a:off x="1946871" y="4102100"/>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7" name="流程图: 过程 6"/>
          <p:cNvSpPr/>
          <p:nvPr/>
        </p:nvSpPr>
        <p:spPr>
          <a:xfrm>
            <a:off x="5734051" y="4102100"/>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8" name="流程图: 过程 7"/>
          <p:cNvSpPr/>
          <p:nvPr/>
        </p:nvSpPr>
        <p:spPr>
          <a:xfrm>
            <a:off x="9521230" y="4102100"/>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11" name="流程图: 过程 10"/>
          <p:cNvSpPr/>
          <p:nvPr/>
        </p:nvSpPr>
        <p:spPr>
          <a:xfrm>
            <a:off x="3840460" y="2700623"/>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12" name="流程图: 过程 11"/>
          <p:cNvSpPr/>
          <p:nvPr/>
        </p:nvSpPr>
        <p:spPr>
          <a:xfrm>
            <a:off x="7627640" y="2700623"/>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14" name="TextBox 54"/>
          <p:cNvSpPr txBox="1"/>
          <p:nvPr/>
        </p:nvSpPr>
        <p:spPr>
          <a:xfrm>
            <a:off x="1271265" y="4784914"/>
            <a:ext cx="2040890" cy="706755"/>
          </a:xfrm>
          <a:prstGeom prst="rect">
            <a:avLst/>
          </a:prstGeom>
          <a:noFill/>
        </p:spPr>
        <p:txBody>
          <a:bodyPr wrap="none" rtlCol="0">
            <a:spAutoFit/>
          </a:bodyPr>
          <a:lstStyle/>
          <a:p>
            <a:pPr algn="ctr"/>
            <a:r>
              <a:rPr lang="en-US" altLang="zh-CN" sz="2000" dirty="0">
                <a:solidFill>
                  <a:schemeClr val="tx1">
                    <a:lumMod val="75000"/>
                    <a:lumOff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Fearlessleader</a:t>
            </a:r>
          </a:p>
          <a:p>
            <a:pPr algn="ctr"/>
            <a:r>
              <a:rPr lang="en-US" altLang="zh-CN" sz="2000" dirty="0">
                <a:solidFill>
                  <a:schemeClr val="tx1">
                    <a:lumMod val="75000"/>
                    <a:lumOff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Yumeng Zhang</a:t>
            </a:r>
          </a:p>
        </p:txBody>
      </p:sp>
      <p:sp>
        <p:nvSpPr>
          <p:cNvPr id="17" name="TextBox 55"/>
          <p:cNvSpPr txBox="1"/>
          <p:nvPr/>
        </p:nvSpPr>
        <p:spPr>
          <a:xfrm>
            <a:off x="3392339" y="1481193"/>
            <a:ext cx="1622425" cy="706755"/>
          </a:xfrm>
          <a:prstGeom prst="rect">
            <a:avLst/>
          </a:prstGeom>
          <a:noFill/>
        </p:spPr>
        <p:txBody>
          <a:bodyPr wrap="none" rtlCol="0">
            <a:spAutoFit/>
          </a:bodyPr>
          <a:lstStyle/>
          <a:p>
            <a:pPr algn="ctr"/>
            <a:r>
              <a:rPr lang="en-US" altLang="zh-CN" sz="2000" dirty="0">
                <a:solidFill>
                  <a:schemeClr val="tx1">
                    <a:lumMod val="75000"/>
                    <a:lumOff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DesignGuru</a:t>
            </a:r>
          </a:p>
          <a:p>
            <a:pPr algn="ctr"/>
            <a:r>
              <a:rPr lang="en-US" altLang="zh-CN" sz="2000" dirty="0">
                <a:solidFill>
                  <a:schemeClr val="tx1">
                    <a:lumMod val="75000"/>
                    <a:lumOff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Meixian Shi</a:t>
            </a:r>
          </a:p>
        </p:txBody>
      </p:sp>
      <p:sp>
        <p:nvSpPr>
          <p:cNvPr id="18" name="TextBox 55"/>
          <p:cNvSpPr txBox="1"/>
          <p:nvPr/>
        </p:nvSpPr>
        <p:spPr>
          <a:xfrm>
            <a:off x="2932430" y="2170430"/>
            <a:ext cx="2541905" cy="337185"/>
          </a:xfrm>
          <a:prstGeom prst="rect">
            <a:avLst/>
          </a:prstGeom>
          <a:noFill/>
        </p:spPr>
        <p:txBody>
          <a:bodyPr wrap="square" rtlCol="0">
            <a:spAutoFit/>
          </a:bodyPr>
          <a:lstStyle/>
          <a:p>
            <a:pPr algn="ctr"/>
            <a:r>
              <a:rPr lang="en-US" altLang="zh-CN" sz="1600" dirty="0">
                <a:solidFill>
                  <a:srgbClr val="878497"/>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Design of page layout</a:t>
            </a:r>
          </a:p>
        </p:txBody>
      </p:sp>
      <p:sp>
        <p:nvSpPr>
          <p:cNvPr id="19" name="TextBox 55"/>
          <p:cNvSpPr txBox="1"/>
          <p:nvPr/>
        </p:nvSpPr>
        <p:spPr>
          <a:xfrm>
            <a:off x="5090798" y="4779440"/>
            <a:ext cx="1989455" cy="706755"/>
          </a:xfrm>
          <a:prstGeom prst="rect">
            <a:avLst/>
          </a:prstGeom>
          <a:noFill/>
        </p:spPr>
        <p:txBody>
          <a:bodyPr wrap="none" rtlCol="0">
            <a:spAutoFit/>
          </a:bodyPr>
          <a:lstStyle/>
          <a:p>
            <a:pPr algn="ctr"/>
            <a:r>
              <a:rPr lang="en-US" altLang="zh-CN" sz="2000" dirty="0">
                <a:solidFill>
                  <a:schemeClr val="tx1">
                    <a:lumMod val="75000"/>
                    <a:lumOff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DesignGuru</a:t>
            </a:r>
          </a:p>
          <a:p>
            <a:pPr algn="ctr"/>
            <a:r>
              <a:rPr lang="en-US" altLang="zh-CN" sz="2000" dirty="0">
                <a:solidFill>
                  <a:schemeClr val="tx1">
                    <a:lumMod val="75000"/>
                    <a:lumOff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Xiaotong Chen</a:t>
            </a:r>
          </a:p>
        </p:txBody>
      </p:sp>
      <p:sp>
        <p:nvSpPr>
          <p:cNvPr id="20" name="TextBox 57"/>
          <p:cNvSpPr txBox="1"/>
          <p:nvPr/>
        </p:nvSpPr>
        <p:spPr>
          <a:xfrm>
            <a:off x="4913950" y="5445558"/>
            <a:ext cx="2319020" cy="583565"/>
          </a:xfrm>
          <a:prstGeom prst="rect">
            <a:avLst/>
          </a:prstGeom>
          <a:noFill/>
        </p:spPr>
        <p:txBody>
          <a:bodyPr wrap="none" rtlCol="0">
            <a:spAutoFit/>
          </a:bodyPr>
          <a:lstStyle/>
          <a:p>
            <a:pPr algn="ctr"/>
            <a:r>
              <a:rPr lang="en-US" altLang="zh-CN" sz="1600" dirty="0">
                <a:solidFill>
                  <a:srgbClr val="878497"/>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Design of page layout</a:t>
            </a:r>
          </a:p>
          <a:p>
            <a:pPr algn="ctr"/>
            <a:endParaRPr lang="zh-CN" altLang="en-US" sz="1600" dirty="0">
              <a:solidFill>
                <a:srgbClr val="878497"/>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endParaRPr>
          </a:p>
        </p:txBody>
      </p:sp>
      <p:sp>
        <p:nvSpPr>
          <p:cNvPr id="21" name="TextBox 55"/>
          <p:cNvSpPr txBox="1"/>
          <p:nvPr/>
        </p:nvSpPr>
        <p:spPr>
          <a:xfrm>
            <a:off x="7237588" y="1481193"/>
            <a:ext cx="1506855" cy="706755"/>
          </a:xfrm>
          <a:prstGeom prst="rect">
            <a:avLst/>
          </a:prstGeom>
          <a:noFill/>
        </p:spPr>
        <p:txBody>
          <a:bodyPr wrap="none" rtlCol="0">
            <a:spAutoFit/>
          </a:bodyPr>
          <a:lstStyle/>
          <a:p>
            <a:pPr algn="ctr"/>
            <a:r>
              <a:rPr lang="en-US" altLang="zh-CN" sz="2000" dirty="0">
                <a:solidFill>
                  <a:schemeClr val="bg2">
                    <a:lumMod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TextMaster</a:t>
            </a:r>
          </a:p>
          <a:p>
            <a:pPr algn="ctr"/>
            <a:r>
              <a:rPr lang="en-US" altLang="zh-CN" sz="2000" dirty="0">
                <a:solidFill>
                  <a:schemeClr val="bg2">
                    <a:lumMod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Ruoyu Li</a:t>
            </a:r>
          </a:p>
        </p:txBody>
      </p:sp>
      <p:sp>
        <p:nvSpPr>
          <p:cNvPr id="22" name="TextBox 58"/>
          <p:cNvSpPr txBox="1"/>
          <p:nvPr/>
        </p:nvSpPr>
        <p:spPr>
          <a:xfrm>
            <a:off x="6940091" y="2168901"/>
            <a:ext cx="2080260" cy="337185"/>
          </a:xfrm>
          <a:prstGeom prst="rect">
            <a:avLst/>
          </a:prstGeom>
          <a:noFill/>
        </p:spPr>
        <p:txBody>
          <a:bodyPr wrap="none" rtlCol="0">
            <a:spAutoFit/>
          </a:bodyPr>
          <a:lstStyle/>
          <a:p>
            <a:pPr algn="ctr"/>
            <a:r>
              <a:rPr lang="zh-CN" altLang="en-US" sz="1600" dirty="0">
                <a:solidFill>
                  <a:srgbClr val="878497"/>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writing for the Web</a:t>
            </a:r>
          </a:p>
        </p:txBody>
      </p:sp>
      <p:sp>
        <p:nvSpPr>
          <p:cNvPr id="23" name="TextBox 55"/>
          <p:cNvSpPr txBox="1"/>
          <p:nvPr/>
        </p:nvSpPr>
        <p:spPr>
          <a:xfrm>
            <a:off x="9080819" y="4776399"/>
            <a:ext cx="1654175" cy="706755"/>
          </a:xfrm>
          <a:prstGeom prst="rect">
            <a:avLst/>
          </a:prstGeom>
          <a:noFill/>
        </p:spPr>
        <p:txBody>
          <a:bodyPr wrap="none" rtlCol="0">
            <a:spAutoFit/>
          </a:bodyPr>
          <a:lstStyle/>
          <a:p>
            <a:pPr algn="ctr"/>
            <a:r>
              <a:rPr lang="en-US" altLang="zh-CN" sz="2000" dirty="0">
                <a:solidFill>
                  <a:schemeClr val="tx1">
                    <a:lumMod val="75000"/>
                    <a:lumOff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PixelMeister</a:t>
            </a:r>
          </a:p>
          <a:p>
            <a:pPr algn="ctr"/>
            <a:r>
              <a:rPr lang="en-US" altLang="zh-CN" sz="2000" dirty="0">
                <a:solidFill>
                  <a:schemeClr val="tx1">
                    <a:lumMod val="75000"/>
                    <a:lumOff val="25000"/>
                  </a:schemeClr>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Yiran Hou</a:t>
            </a:r>
          </a:p>
        </p:txBody>
      </p:sp>
      <p:sp>
        <p:nvSpPr>
          <p:cNvPr id="24" name="TextBox 60"/>
          <p:cNvSpPr txBox="1"/>
          <p:nvPr/>
        </p:nvSpPr>
        <p:spPr>
          <a:xfrm>
            <a:off x="8527099" y="5445136"/>
            <a:ext cx="3377565" cy="337185"/>
          </a:xfrm>
          <a:prstGeom prst="rect">
            <a:avLst/>
          </a:prstGeom>
          <a:noFill/>
        </p:spPr>
        <p:txBody>
          <a:bodyPr wrap="none" rtlCol="0">
            <a:spAutoFit/>
          </a:bodyPr>
          <a:lstStyle/>
          <a:p>
            <a:pPr algn="ctr"/>
            <a:r>
              <a:rPr lang="zh-CN" altLang="en-US" sz="1600" dirty="0">
                <a:solidFill>
                  <a:srgbClr val="878497"/>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 color and graphics on a Website</a:t>
            </a:r>
          </a:p>
        </p:txBody>
      </p:sp>
      <p:sp>
        <p:nvSpPr>
          <p:cNvPr id="38" name="文本框 37"/>
          <p:cNvSpPr txBox="1"/>
          <p:nvPr/>
        </p:nvSpPr>
        <p:spPr>
          <a:xfrm>
            <a:off x="2101486" y="4082996"/>
            <a:ext cx="394660" cy="523220"/>
          </a:xfrm>
          <a:prstGeom prst="rect">
            <a:avLst/>
          </a:prstGeom>
          <a:noFill/>
        </p:spPr>
        <p:txBody>
          <a:bodyPr wrap="none" rtlCol="0">
            <a:spAutoFit/>
          </a:bodyPr>
          <a:lstStyle/>
          <a:p>
            <a:pPr algn="ctr"/>
            <a:r>
              <a:rPr lang="en-US" altLang="zh-CN"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1</a:t>
            </a:r>
            <a:endParaRPr lang="zh-CN" altLang="en-US"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endParaRPr>
          </a:p>
        </p:txBody>
      </p:sp>
      <p:sp>
        <p:nvSpPr>
          <p:cNvPr id="40" name="文本框 39"/>
          <p:cNvSpPr txBox="1"/>
          <p:nvPr/>
        </p:nvSpPr>
        <p:spPr>
          <a:xfrm>
            <a:off x="3992100" y="2681519"/>
            <a:ext cx="394660" cy="523220"/>
          </a:xfrm>
          <a:prstGeom prst="rect">
            <a:avLst/>
          </a:prstGeom>
          <a:noFill/>
        </p:spPr>
        <p:txBody>
          <a:bodyPr wrap="none" rtlCol="0">
            <a:spAutoFit/>
          </a:bodyPr>
          <a:lstStyle/>
          <a:p>
            <a:pPr algn="ctr"/>
            <a:r>
              <a:rPr lang="en-US" altLang="zh-CN"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2</a:t>
            </a:r>
            <a:endParaRPr lang="zh-CN" altLang="en-US"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endParaRPr>
          </a:p>
        </p:txBody>
      </p:sp>
      <p:sp>
        <p:nvSpPr>
          <p:cNvPr id="41" name="文本框 40"/>
          <p:cNvSpPr txBox="1"/>
          <p:nvPr/>
        </p:nvSpPr>
        <p:spPr>
          <a:xfrm>
            <a:off x="5903866" y="4080770"/>
            <a:ext cx="394660" cy="523220"/>
          </a:xfrm>
          <a:prstGeom prst="rect">
            <a:avLst/>
          </a:prstGeom>
          <a:noFill/>
        </p:spPr>
        <p:txBody>
          <a:bodyPr wrap="none" rtlCol="0">
            <a:spAutoFit/>
          </a:bodyPr>
          <a:lstStyle/>
          <a:p>
            <a:pPr algn="ctr"/>
            <a:r>
              <a:rPr lang="en-US" altLang="zh-CN"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3</a:t>
            </a:r>
            <a:endParaRPr lang="zh-CN" altLang="en-US"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endParaRPr>
          </a:p>
        </p:txBody>
      </p:sp>
      <p:sp>
        <p:nvSpPr>
          <p:cNvPr id="42" name="文本框 41"/>
          <p:cNvSpPr txBox="1"/>
          <p:nvPr/>
        </p:nvSpPr>
        <p:spPr>
          <a:xfrm>
            <a:off x="7782889" y="2681519"/>
            <a:ext cx="394660" cy="523220"/>
          </a:xfrm>
          <a:prstGeom prst="rect">
            <a:avLst/>
          </a:prstGeom>
          <a:noFill/>
        </p:spPr>
        <p:txBody>
          <a:bodyPr wrap="none" rtlCol="0">
            <a:spAutoFit/>
          </a:bodyPr>
          <a:lstStyle/>
          <a:p>
            <a:pPr algn="ctr"/>
            <a:r>
              <a:rPr lang="en-US" altLang="zh-CN"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4</a:t>
            </a:r>
            <a:endParaRPr lang="zh-CN" altLang="en-US"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endParaRPr>
          </a:p>
        </p:txBody>
      </p:sp>
      <p:sp>
        <p:nvSpPr>
          <p:cNvPr id="43" name="文本框 42"/>
          <p:cNvSpPr txBox="1"/>
          <p:nvPr/>
        </p:nvSpPr>
        <p:spPr>
          <a:xfrm>
            <a:off x="9683385" y="4080770"/>
            <a:ext cx="394660" cy="523220"/>
          </a:xfrm>
          <a:prstGeom prst="rect">
            <a:avLst/>
          </a:prstGeom>
          <a:noFill/>
        </p:spPr>
        <p:txBody>
          <a:bodyPr wrap="none" rtlCol="0">
            <a:spAutoFit/>
          </a:bodyPr>
          <a:lstStyle/>
          <a:p>
            <a:pPr algn="ctr"/>
            <a:r>
              <a:rPr lang="en-US" altLang="zh-CN"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rPr>
              <a:t>5</a:t>
            </a:r>
            <a:endParaRPr lang="zh-CN" altLang="en-US" sz="2800" dirty="0">
              <a:solidFill>
                <a:schemeClr val="bg1"/>
              </a:solidFill>
              <a:latin typeface="微软雅黑" panose="020B0503020204020204" charset="-122"/>
              <a:ea typeface="微软雅黑" panose="020B0503020204020204" charset="-122"/>
              <a:cs typeface="Segoe UI Light" panose="020B0502040204020203" pitchFamily="34" charset="0"/>
              <a:sym typeface="微软雅黑" panose="020B0503020204020204" charset="-122"/>
            </a:endParaRPr>
          </a:p>
        </p:txBody>
      </p:sp>
      <p:pic>
        <p:nvPicPr>
          <p:cNvPr id="49" name="图片 48" descr="C:\Users\86137\Desktop\9851841ba03e56d731521aa078b9ce5.png9851841ba03e56d731521aa078b9ce5"/>
          <p:cNvPicPr>
            <a:picLocks noChangeAspect="1"/>
          </p:cNvPicPr>
          <p:nvPr/>
        </p:nvPicPr>
        <p:blipFill rotWithShape="1">
          <a:blip r:embed="rId3"/>
          <a:srcRect l="4741" r="4741"/>
          <a:stretch>
            <a:fillRect/>
          </a:stretch>
        </p:blipFill>
        <p:spPr>
          <a:xfrm>
            <a:off x="1696717" y="1834354"/>
            <a:ext cx="1219200" cy="1346201"/>
          </a:xfrm>
          <a:prstGeom prst="rect">
            <a:avLst/>
          </a:prstGeom>
        </p:spPr>
      </p:pic>
      <p:pic>
        <p:nvPicPr>
          <p:cNvPr id="50" name="图片 49" descr="C:\Users\86137\Desktop\b4ba9b660877f09b7e448f20e46a066.pngb4ba9b660877f09b7e448f20e46a066"/>
          <p:cNvPicPr>
            <a:picLocks noChangeAspect="1"/>
          </p:cNvPicPr>
          <p:nvPr/>
        </p:nvPicPr>
        <p:blipFill rotWithShape="1">
          <a:blip r:embed="rId4"/>
          <a:srcRect l="4684" r="4684"/>
          <a:stretch>
            <a:fillRect/>
          </a:stretch>
        </p:blipFill>
        <p:spPr>
          <a:xfrm>
            <a:off x="3556000" y="4102100"/>
            <a:ext cx="1219200" cy="1344532"/>
          </a:xfrm>
          <a:prstGeom prst="rect">
            <a:avLst/>
          </a:prstGeom>
        </p:spPr>
      </p:pic>
      <p:pic>
        <p:nvPicPr>
          <p:cNvPr id="53" name="图片 52" descr="C:\Users\86137\Desktop\6feb0e63d5d79c832d3f9ad86d80434.png6feb0e63d5d79c832d3f9ad86d80434"/>
          <p:cNvPicPr>
            <a:picLocks noChangeAspect="1"/>
          </p:cNvPicPr>
          <p:nvPr/>
        </p:nvPicPr>
        <p:blipFill rotWithShape="1">
          <a:blip r:embed="rId5"/>
          <a:srcRect l="4619" r="4619"/>
          <a:stretch>
            <a:fillRect/>
          </a:stretch>
        </p:blipFill>
        <p:spPr>
          <a:xfrm>
            <a:off x="5491162" y="1840189"/>
            <a:ext cx="1221581" cy="1345406"/>
          </a:xfrm>
          <a:prstGeom prst="rect">
            <a:avLst/>
          </a:prstGeom>
        </p:spPr>
      </p:pic>
      <p:pic>
        <p:nvPicPr>
          <p:cNvPr id="54" name="图片 53" descr="C:\Users\86137\Desktop\55b186c5247b51ccceb780948adfbc8.png55b186c5247b51ccceb780948adfbc8"/>
          <p:cNvPicPr>
            <a:picLocks noChangeAspect="1"/>
          </p:cNvPicPr>
          <p:nvPr/>
        </p:nvPicPr>
        <p:blipFill rotWithShape="1">
          <a:blip r:embed="rId6"/>
          <a:srcRect t="8381" b="8381"/>
          <a:stretch>
            <a:fillRect/>
          </a:stretch>
        </p:blipFill>
        <p:spPr>
          <a:xfrm>
            <a:off x="7372350" y="4102100"/>
            <a:ext cx="1216025" cy="1343025"/>
          </a:xfrm>
          <a:prstGeom prst="rect">
            <a:avLst/>
          </a:prstGeom>
        </p:spPr>
      </p:pic>
      <p:pic>
        <p:nvPicPr>
          <p:cNvPr id="55" name="图片 54" descr="C:\Users\86137\Desktop\fc0cd8c5d7fbedd83256f7555636ce5.pngfc0cd8c5d7fbedd83256f7555636ce5"/>
          <p:cNvPicPr>
            <a:picLocks noChangeAspect="1"/>
          </p:cNvPicPr>
          <p:nvPr/>
        </p:nvPicPr>
        <p:blipFill rotWithShape="1">
          <a:blip r:embed="rId7"/>
          <a:srcRect l="4468" r="4468"/>
          <a:stretch>
            <a:fillRect/>
          </a:stretch>
        </p:blipFill>
        <p:spPr>
          <a:xfrm>
            <a:off x="9270206" y="1839911"/>
            <a:ext cx="1219200" cy="1343025"/>
          </a:xfrm>
          <a:prstGeom prst="rect">
            <a:avLst/>
          </a:prstGeom>
        </p:spPr>
      </p:pic>
      <p:sp>
        <p:nvSpPr>
          <p:cNvPr id="10" name="下箭头 9"/>
          <p:cNvSpPr/>
          <p:nvPr/>
        </p:nvSpPr>
        <p:spPr>
          <a:xfrm flipV="1">
            <a:off x="2228721" y="3219476"/>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39" name="下箭头 38"/>
          <p:cNvSpPr/>
          <p:nvPr/>
        </p:nvSpPr>
        <p:spPr>
          <a:xfrm flipV="1">
            <a:off x="6023480" y="3219476"/>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44" name="下箭头 43"/>
          <p:cNvSpPr/>
          <p:nvPr/>
        </p:nvSpPr>
        <p:spPr>
          <a:xfrm flipV="1">
            <a:off x="9801579" y="3219476"/>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45" name="下箭头 44"/>
          <p:cNvSpPr/>
          <p:nvPr/>
        </p:nvSpPr>
        <p:spPr>
          <a:xfrm>
            <a:off x="4125197" y="3698532"/>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46" name="下箭头 45"/>
          <p:cNvSpPr/>
          <p:nvPr/>
        </p:nvSpPr>
        <p:spPr>
          <a:xfrm>
            <a:off x="7920743" y="3698532"/>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26" name="文本框 25"/>
          <p:cNvSpPr txBox="1"/>
          <p:nvPr/>
        </p:nvSpPr>
        <p:spPr>
          <a:xfrm>
            <a:off x="858520" y="5445125"/>
            <a:ext cx="2900680" cy="337185"/>
          </a:xfrm>
          <a:prstGeom prst="rect">
            <a:avLst/>
          </a:prstGeom>
          <a:noFill/>
        </p:spPr>
        <p:txBody>
          <a:bodyPr wrap="square" rtlCol="0">
            <a:spAutoFit/>
          </a:bodyPr>
          <a:lstStyle/>
          <a:p>
            <a:r>
              <a:rPr lang="en-US" altLang="zh-CN" sz="1600" dirty="0">
                <a:solidFill>
                  <a:srgbClr val="878497"/>
                </a:solidFill>
                <a:latin typeface="微软雅黑" panose="020B0503020204020204" charset="-122"/>
                <a:ea typeface="微软雅黑" panose="020B0503020204020204" charset="-122"/>
                <a:cs typeface="Segoe UI Light" panose="020B0502040204020203" pitchFamily="34" charset="0"/>
              </a:rPr>
              <a:t>Lead and control the team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 presetClass="entr" presetSubtype="4" decel="100000" fill="hold" grpId="0" nodeType="withEffect">
                                  <p:stCondLst>
                                    <p:cond delay="75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1000"/>
                                  </p:stCondLst>
                                  <p:childTnLst>
                                    <p:set>
                                      <p:cBhvr>
                                        <p:cTn id="13" dur="1" fill="hold">
                                          <p:stCondLst>
                                            <p:cond delay="0"/>
                                          </p:stCondLst>
                                        </p:cTn>
                                        <p:tgtEl>
                                          <p:spTgt spid="39"/>
                                        </p:tgtEl>
                                        <p:attrNameLst>
                                          <p:attrName>style.visibility</p:attrName>
                                        </p:attrNameLst>
                                      </p:cBhvr>
                                      <p:to>
                                        <p:strVal val="visible"/>
                                      </p:to>
                                    </p:set>
                                    <p:anim calcmode="lin" valueType="num">
                                      <p:cBhvr additive="base">
                                        <p:cTn id="14" dur="1000" fill="hold"/>
                                        <p:tgtEl>
                                          <p:spTgt spid="39"/>
                                        </p:tgtEl>
                                        <p:attrNameLst>
                                          <p:attrName>ppt_x</p:attrName>
                                        </p:attrNameLst>
                                      </p:cBhvr>
                                      <p:tavLst>
                                        <p:tav tm="0">
                                          <p:val>
                                            <p:strVal val="#ppt_x"/>
                                          </p:val>
                                        </p:tav>
                                        <p:tav tm="100000">
                                          <p:val>
                                            <p:strVal val="#ppt_x"/>
                                          </p:val>
                                        </p:tav>
                                      </p:tavLst>
                                    </p:anim>
                                    <p:anim calcmode="lin" valueType="num">
                                      <p:cBhvr additive="base">
                                        <p:cTn id="15" dur="1000" fill="hold"/>
                                        <p:tgtEl>
                                          <p:spTgt spid="39"/>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130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1000" fill="hold"/>
                                        <p:tgtEl>
                                          <p:spTgt spid="44"/>
                                        </p:tgtEl>
                                        <p:attrNameLst>
                                          <p:attrName>ppt_x</p:attrName>
                                        </p:attrNameLst>
                                      </p:cBhvr>
                                      <p:tavLst>
                                        <p:tav tm="0">
                                          <p:val>
                                            <p:strVal val="#ppt_x"/>
                                          </p:val>
                                        </p:tav>
                                        <p:tav tm="100000">
                                          <p:val>
                                            <p:strVal val="#ppt_x"/>
                                          </p:val>
                                        </p:tav>
                                      </p:tavLst>
                                    </p:anim>
                                    <p:anim calcmode="lin" valueType="num">
                                      <p:cBhvr additive="base">
                                        <p:cTn id="19" dur="1000" fill="hold"/>
                                        <p:tgtEl>
                                          <p:spTgt spid="44"/>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150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1000" fill="hold"/>
                                        <p:tgtEl>
                                          <p:spTgt spid="45"/>
                                        </p:tgtEl>
                                        <p:attrNameLst>
                                          <p:attrName>ppt_x</p:attrName>
                                        </p:attrNameLst>
                                      </p:cBhvr>
                                      <p:tavLst>
                                        <p:tav tm="0">
                                          <p:val>
                                            <p:strVal val="#ppt_x"/>
                                          </p:val>
                                        </p:tav>
                                        <p:tav tm="100000">
                                          <p:val>
                                            <p:strVal val="#ppt_x"/>
                                          </p:val>
                                        </p:tav>
                                      </p:tavLst>
                                    </p:anim>
                                    <p:anim calcmode="lin" valueType="num">
                                      <p:cBhvr additive="base">
                                        <p:cTn id="23" dur="1000" fill="hold"/>
                                        <p:tgtEl>
                                          <p:spTgt spid="45"/>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175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1000" fill="hold"/>
                                        <p:tgtEl>
                                          <p:spTgt spid="46"/>
                                        </p:tgtEl>
                                        <p:attrNameLst>
                                          <p:attrName>ppt_x</p:attrName>
                                        </p:attrNameLst>
                                      </p:cBhvr>
                                      <p:tavLst>
                                        <p:tav tm="0">
                                          <p:val>
                                            <p:strVal val="#ppt_x"/>
                                          </p:val>
                                        </p:tav>
                                        <p:tav tm="100000">
                                          <p:val>
                                            <p:strVal val="#ppt_x"/>
                                          </p:val>
                                        </p:tav>
                                      </p:tavLst>
                                    </p:anim>
                                    <p:anim calcmode="lin" valueType="num">
                                      <p:cBhvr additive="base">
                                        <p:cTn id="27" dur="1000" fill="hold"/>
                                        <p:tgtEl>
                                          <p:spTgt spid="46"/>
                                        </p:tgtEl>
                                        <p:attrNameLst>
                                          <p:attrName>ppt_y</p:attrName>
                                        </p:attrNameLst>
                                      </p:cBhvr>
                                      <p:tavLst>
                                        <p:tav tm="0">
                                          <p:val>
                                            <p:strVal val="0-#ppt_h/2"/>
                                          </p:val>
                                        </p:tav>
                                        <p:tav tm="100000">
                                          <p:val>
                                            <p:strVal val="#ppt_y"/>
                                          </p:val>
                                        </p:tav>
                                      </p:tavLst>
                                    </p:anim>
                                  </p:childTnLst>
                                </p:cTn>
                              </p:par>
                              <p:par>
                                <p:cTn id="28" presetID="22" presetClass="entr" presetSubtype="1" fill="hold" nodeType="withEffect">
                                  <p:stCondLst>
                                    <p:cond delay="225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nodeType="withEffect">
                                  <p:stCondLst>
                                    <p:cond delay="2250"/>
                                  </p:stCondLst>
                                  <p:childTnLst>
                                    <p:set>
                                      <p:cBhvr>
                                        <p:cTn id="32" dur="1" fill="hold">
                                          <p:stCondLst>
                                            <p:cond delay="0"/>
                                          </p:stCondLst>
                                        </p:cTn>
                                        <p:tgtEl>
                                          <p:spTgt spid="36"/>
                                        </p:tgtEl>
                                        <p:attrNameLst>
                                          <p:attrName>style.visibility</p:attrName>
                                        </p:attrNameLst>
                                      </p:cBhvr>
                                      <p:to>
                                        <p:strVal val="visible"/>
                                      </p:to>
                                    </p:set>
                                    <p:animEffect transition="in" filter="wipe(up)">
                                      <p:cBhvr>
                                        <p:cTn id="33" dur="500"/>
                                        <p:tgtEl>
                                          <p:spTgt spid="36"/>
                                        </p:tgtEl>
                                      </p:cBhvr>
                                    </p:animEffect>
                                  </p:childTnLst>
                                </p:cTn>
                              </p:par>
                              <p:par>
                                <p:cTn id="34" presetID="22" presetClass="entr" presetSubtype="1" fill="hold" nodeType="withEffect">
                                  <p:stCondLst>
                                    <p:cond delay="2250"/>
                                  </p:stCondLst>
                                  <p:childTnLst>
                                    <p:set>
                                      <p:cBhvr>
                                        <p:cTn id="35" dur="1" fill="hold">
                                          <p:stCondLst>
                                            <p:cond delay="0"/>
                                          </p:stCondLst>
                                        </p:cTn>
                                        <p:tgtEl>
                                          <p:spTgt spid="37"/>
                                        </p:tgtEl>
                                        <p:attrNameLst>
                                          <p:attrName>style.visibility</p:attrName>
                                        </p:attrNameLst>
                                      </p:cBhvr>
                                      <p:to>
                                        <p:strVal val="visible"/>
                                      </p:to>
                                    </p:set>
                                    <p:animEffect transition="in" filter="wipe(up)">
                                      <p:cBhvr>
                                        <p:cTn id="36" dur="500"/>
                                        <p:tgtEl>
                                          <p:spTgt spid="37"/>
                                        </p:tgtEl>
                                      </p:cBhvr>
                                    </p:animEffect>
                                  </p:childTnLst>
                                </p:cTn>
                              </p:par>
                              <p:par>
                                <p:cTn id="37" presetID="22" presetClass="entr" presetSubtype="4" fill="hold" nodeType="withEffect">
                                  <p:stCondLst>
                                    <p:cond delay="2250"/>
                                  </p:stCondLst>
                                  <p:childTnLst>
                                    <p:set>
                                      <p:cBhvr>
                                        <p:cTn id="38" dur="1" fill="hold">
                                          <p:stCondLst>
                                            <p:cond delay="0"/>
                                          </p:stCondLst>
                                        </p:cTn>
                                        <p:tgtEl>
                                          <p:spTgt spid="34"/>
                                        </p:tgtEl>
                                        <p:attrNameLst>
                                          <p:attrName>style.visibility</p:attrName>
                                        </p:attrNameLst>
                                      </p:cBhvr>
                                      <p:to>
                                        <p:strVal val="visible"/>
                                      </p:to>
                                    </p:set>
                                    <p:animEffect transition="in" filter="wipe(down)">
                                      <p:cBhvr>
                                        <p:cTn id="39" dur="500"/>
                                        <p:tgtEl>
                                          <p:spTgt spid="34"/>
                                        </p:tgtEl>
                                      </p:cBhvr>
                                    </p:animEffect>
                                  </p:childTnLst>
                                </p:cTn>
                              </p:par>
                              <p:par>
                                <p:cTn id="40" presetID="22" presetClass="entr" presetSubtype="4" fill="hold" nodeType="withEffect">
                                  <p:stCondLst>
                                    <p:cond delay="225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500"/>
                                        <p:tgtEl>
                                          <p:spTgt spid="35"/>
                                        </p:tgtEl>
                                      </p:cBhvr>
                                    </p:animEffect>
                                  </p:childTnLst>
                                </p:cTn>
                              </p:par>
                              <p:par>
                                <p:cTn id="43" presetID="2" presetClass="entr" presetSubtype="8" decel="100000" fill="hold" grpId="0" nodeType="withEffect">
                                  <p:stCondLst>
                                    <p:cond delay="225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1250" fill="hold"/>
                                        <p:tgtEl>
                                          <p:spTgt spid="6"/>
                                        </p:tgtEl>
                                        <p:attrNameLst>
                                          <p:attrName>ppt_x</p:attrName>
                                        </p:attrNameLst>
                                      </p:cBhvr>
                                      <p:tavLst>
                                        <p:tav tm="0">
                                          <p:val>
                                            <p:strVal val="0-#ppt_w/2"/>
                                          </p:val>
                                        </p:tav>
                                        <p:tav tm="100000">
                                          <p:val>
                                            <p:strVal val="#ppt_x"/>
                                          </p:val>
                                        </p:tav>
                                      </p:tavLst>
                                    </p:anim>
                                    <p:anim calcmode="lin" valueType="num">
                                      <p:cBhvr additive="base">
                                        <p:cTn id="46" dur="1250" fill="hold"/>
                                        <p:tgtEl>
                                          <p:spTgt spid="6"/>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250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1250" fill="hold"/>
                                        <p:tgtEl>
                                          <p:spTgt spid="11"/>
                                        </p:tgtEl>
                                        <p:attrNameLst>
                                          <p:attrName>ppt_x</p:attrName>
                                        </p:attrNameLst>
                                      </p:cBhvr>
                                      <p:tavLst>
                                        <p:tav tm="0">
                                          <p:val>
                                            <p:strVal val="0-#ppt_w/2"/>
                                          </p:val>
                                        </p:tav>
                                        <p:tav tm="100000">
                                          <p:val>
                                            <p:strVal val="#ppt_x"/>
                                          </p:val>
                                        </p:tav>
                                      </p:tavLst>
                                    </p:anim>
                                    <p:anim calcmode="lin" valueType="num">
                                      <p:cBhvr additive="base">
                                        <p:cTn id="50" dur="1250" fill="hold"/>
                                        <p:tgtEl>
                                          <p:spTgt spid="11"/>
                                        </p:tgtEl>
                                        <p:attrNameLst>
                                          <p:attrName>ppt_y</p:attrName>
                                        </p:attrNameLst>
                                      </p:cBhvr>
                                      <p:tavLst>
                                        <p:tav tm="0">
                                          <p:val>
                                            <p:strVal val="#ppt_y"/>
                                          </p:val>
                                        </p:tav>
                                        <p:tav tm="100000">
                                          <p:val>
                                            <p:strVal val="#ppt_y"/>
                                          </p:val>
                                        </p:tav>
                                      </p:tavLst>
                                    </p:anim>
                                  </p:childTnLst>
                                </p:cTn>
                              </p:par>
                              <p:par>
                                <p:cTn id="51" presetID="2" presetClass="entr" presetSubtype="8" decel="100000" fill="hold" grpId="0" nodeType="withEffect">
                                  <p:stCondLst>
                                    <p:cond delay="275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1250" fill="hold"/>
                                        <p:tgtEl>
                                          <p:spTgt spid="7"/>
                                        </p:tgtEl>
                                        <p:attrNameLst>
                                          <p:attrName>ppt_x</p:attrName>
                                        </p:attrNameLst>
                                      </p:cBhvr>
                                      <p:tavLst>
                                        <p:tav tm="0">
                                          <p:val>
                                            <p:strVal val="0-#ppt_w/2"/>
                                          </p:val>
                                        </p:tav>
                                        <p:tav tm="100000">
                                          <p:val>
                                            <p:strVal val="#ppt_x"/>
                                          </p:val>
                                        </p:tav>
                                      </p:tavLst>
                                    </p:anim>
                                    <p:anim calcmode="lin" valueType="num">
                                      <p:cBhvr additive="base">
                                        <p:cTn id="54" dur="1250" fill="hold"/>
                                        <p:tgtEl>
                                          <p:spTgt spid="7"/>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300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1250" fill="hold"/>
                                        <p:tgtEl>
                                          <p:spTgt spid="12"/>
                                        </p:tgtEl>
                                        <p:attrNameLst>
                                          <p:attrName>ppt_x</p:attrName>
                                        </p:attrNameLst>
                                      </p:cBhvr>
                                      <p:tavLst>
                                        <p:tav tm="0">
                                          <p:val>
                                            <p:strVal val="0-#ppt_w/2"/>
                                          </p:val>
                                        </p:tav>
                                        <p:tav tm="100000">
                                          <p:val>
                                            <p:strVal val="#ppt_x"/>
                                          </p:val>
                                        </p:tav>
                                      </p:tavLst>
                                    </p:anim>
                                    <p:anim calcmode="lin" valueType="num">
                                      <p:cBhvr additive="base">
                                        <p:cTn id="58" dur="1250" fill="hold"/>
                                        <p:tgtEl>
                                          <p:spTgt spid="12"/>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325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1250" fill="hold"/>
                                        <p:tgtEl>
                                          <p:spTgt spid="8"/>
                                        </p:tgtEl>
                                        <p:attrNameLst>
                                          <p:attrName>ppt_x</p:attrName>
                                        </p:attrNameLst>
                                      </p:cBhvr>
                                      <p:tavLst>
                                        <p:tav tm="0">
                                          <p:val>
                                            <p:strVal val="0-#ppt_w/2"/>
                                          </p:val>
                                        </p:tav>
                                        <p:tav tm="100000">
                                          <p:val>
                                            <p:strVal val="#ppt_x"/>
                                          </p:val>
                                        </p:tav>
                                      </p:tavLst>
                                    </p:anim>
                                    <p:anim calcmode="lin" valueType="num">
                                      <p:cBhvr additive="base">
                                        <p:cTn id="62" dur="1250" fill="hold"/>
                                        <p:tgtEl>
                                          <p:spTgt spid="8"/>
                                        </p:tgtEl>
                                        <p:attrNameLst>
                                          <p:attrName>ppt_y</p:attrName>
                                        </p:attrNameLst>
                                      </p:cBhvr>
                                      <p:tavLst>
                                        <p:tav tm="0">
                                          <p:val>
                                            <p:strVal val="#ppt_y"/>
                                          </p:val>
                                        </p:tav>
                                        <p:tav tm="100000">
                                          <p:val>
                                            <p:strVal val="#ppt_y"/>
                                          </p:val>
                                        </p:tav>
                                      </p:tavLst>
                                    </p:anim>
                                  </p:childTnLst>
                                </p:cTn>
                              </p:par>
                              <p:par>
                                <p:cTn id="63" presetID="2" presetClass="entr" presetSubtype="2" decel="100000" fill="hold" nodeType="withEffect">
                                  <p:stCondLst>
                                    <p:cond delay="3250"/>
                                  </p:stCondLst>
                                  <p:childTnLst>
                                    <p:set>
                                      <p:cBhvr>
                                        <p:cTn id="64" dur="1" fill="hold">
                                          <p:stCondLst>
                                            <p:cond delay="0"/>
                                          </p:stCondLst>
                                        </p:cTn>
                                        <p:tgtEl>
                                          <p:spTgt spid="55"/>
                                        </p:tgtEl>
                                        <p:attrNameLst>
                                          <p:attrName>style.visibility</p:attrName>
                                        </p:attrNameLst>
                                      </p:cBhvr>
                                      <p:to>
                                        <p:strVal val="visible"/>
                                      </p:to>
                                    </p:set>
                                    <p:anim calcmode="lin" valueType="num">
                                      <p:cBhvr additive="base">
                                        <p:cTn id="65" dur="1250" fill="hold"/>
                                        <p:tgtEl>
                                          <p:spTgt spid="55"/>
                                        </p:tgtEl>
                                        <p:attrNameLst>
                                          <p:attrName>ppt_x</p:attrName>
                                        </p:attrNameLst>
                                      </p:cBhvr>
                                      <p:tavLst>
                                        <p:tav tm="0">
                                          <p:val>
                                            <p:strVal val="1+#ppt_w/2"/>
                                          </p:val>
                                        </p:tav>
                                        <p:tav tm="100000">
                                          <p:val>
                                            <p:strVal val="#ppt_x"/>
                                          </p:val>
                                        </p:tav>
                                      </p:tavLst>
                                    </p:anim>
                                    <p:anim calcmode="lin" valueType="num">
                                      <p:cBhvr additive="base">
                                        <p:cTn id="66" dur="1250" fill="hold"/>
                                        <p:tgtEl>
                                          <p:spTgt spid="55"/>
                                        </p:tgtEl>
                                        <p:attrNameLst>
                                          <p:attrName>ppt_y</p:attrName>
                                        </p:attrNameLst>
                                      </p:cBhvr>
                                      <p:tavLst>
                                        <p:tav tm="0">
                                          <p:val>
                                            <p:strVal val="#ppt_y"/>
                                          </p:val>
                                        </p:tav>
                                        <p:tav tm="100000">
                                          <p:val>
                                            <p:strVal val="#ppt_y"/>
                                          </p:val>
                                        </p:tav>
                                      </p:tavLst>
                                    </p:anim>
                                  </p:childTnLst>
                                </p:cTn>
                              </p:par>
                              <p:par>
                                <p:cTn id="67" presetID="2" presetClass="entr" presetSubtype="2" decel="100000" fill="hold" nodeType="withEffect">
                                  <p:stCondLst>
                                    <p:cond delay="3500"/>
                                  </p:stCondLst>
                                  <p:childTnLst>
                                    <p:set>
                                      <p:cBhvr>
                                        <p:cTn id="68" dur="1" fill="hold">
                                          <p:stCondLst>
                                            <p:cond delay="0"/>
                                          </p:stCondLst>
                                        </p:cTn>
                                        <p:tgtEl>
                                          <p:spTgt spid="54"/>
                                        </p:tgtEl>
                                        <p:attrNameLst>
                                          <p:attrName>style.visibility</p:attrName>
                                        </p:attrNameLst>
                                      </p:cBhvr>
                                      <p:to>
                                        <p:strVal val="visible"/>
                                      </p:to>
                                    </p:set>
                                    <p:anim calcmode="lin" valueType="num">
                                      <p:cBhvr additive="base">
                                        <p:cTn id="69" dur="1250" fill="hold"/>
                                        <p:tgtEl>
                                          <p:spTgt spid="54"/>
                                        </p:tgtEl>
                                        <p:attrNameLst>
                                          <p:attrName>ppt_x</p:attrName>
                                        </p:attrNameLst>
                                      </p:cBhvr>
                                      <p:tavLst>
                                        <p:tav tm="0">
                                          <p:val>
                                            <p:strVal val="1+#ppt_w/2"/>
                                          </p:val>
                                        </p:tav>
                                        <p:tav tm="100000">
                                          <p:val>
                                            <p:strVal val="#ppt_x"/>
                                          </p:val>
                                        </p:tav>
                                      </p:tavLst>
                                    </p:anim>
                                    <p:anim calcmode="lin" valueType="num">
                                      <p:cBhvr additive="base">
                                        <p:cTn id="70" dur="1250" fill="hold"/>
                                        <p:tgtEl>
                                          <p:spTgt spid="54"/>
                                        </p:tgtEl>
                                        <p:attrNameLst>
                                          <p:attrName>ppt_y</p:attrName>
                                        </p:attrNameLst>
                                      </p:cBhvr>
                                      <p:tavLst>
                                        <p:tav tm="0">
                                          <p:val>
                                            <p:strVal val="#ppt_y"/>
                                          </p:val>
                                        </p:tav>
                                        <p:tav tm="100000">
                                          <p:val>
                                            <p:strVal val="#ppt_y"/>
                                          </p:val>
                                        </p:tav>
                                      </p:tavLst>
                                    </p:anim>
                                  </p:childTnLst>
                                </p:cTn>
                              </p:par>
                              <p:par>
                                <p:cTn id="71" presetID="2" presetClass="entr" presetSubtype="2" decel="100000" fill="hold" nodeType="withEffect">
                                  <p:stCondLst>
                                    <p:cond delay="3750"/>
                                  </p:stCondLst>
                                  <p:childTnLst>
                                    <p:set>
                                      <p:cBhvr>
                                        <p:cTn id="72" dur="1" fill="hold">
                                          <p:stCondLst>
                                            <p:cond delay="0"/>
                                          </p:stCondLst>
                                        </p:cTn>
                                        <p:tgtEl>
                                          <p:spTgt spid="53"/>
                                        </p:tgtEl>
                                        <p:attrNameLst>
                                          <p:attrName>style.visibility</p:attrName>
                                        </p:attrNameLst>
                                      </p:cBhvr>
                                      <p:to>
                                        <p:strVal val="visible"/>
                                      </p:to>
                                    </p:set>
                                    <p:anim calcmode="lin" valueType="num">
                                      <p:cBhvr additive="base">
                                        <p:cTn id="73" dur="1250" fill="hold"/>
                                        <p:tgtEl>
                                          <p:spTgt spid="53"/>
                                        </p:tgtEl>
                                        <p:attrNameLst>
                                          <p:attrName>ppt_x</p:attrName>
                                        </p:attrNameLst>
                                      </p:cBhvr>
                                      <p:tavLst>
                                        <p:tav tm="0">
                                          <p:val>
                                            <p:strVal val="1+#ppt_w/2"/>
                                          </p:val>
                                        </p:tav>
                                        <p:tav tm="100000">
                                          <p:val>
                                            <p:strVal val="#ppt_x"/>
                                          </p:val>
                                        </p:tav>
                                      </p:tavLst>
                                    </p:anim>
                                    <p:anim calcmode="lin" valueType="num">
                                      <p:cBhvr additive="base">
                                        <p:cTn id="74" dur="1250" fill="hold"/>
                                        <p:tgtEl>
                                          <p:spTgt spid="53"/>
                                        </p:tgtEl>
                                        <p:attrNameLst>
                                          <p:attrName>ppt_y</p:attrName>
                                        </p:attrNameLst>
                                      </p:cBhvr>
                                      <p:tavLst>
                                        <p:tav tm="0">
                                          <p:val>
                                            <p:strVal val="#ppt_y"/>
                                          </p:val>
                                        </p:tav>
                                        <p:tav tm="100000">
                                          <p:val>
                                            <p:strVal val="#ppt_y"/>
                                          </p:val>
                                        </p:tav>
                                      </p:tavLst>
                                    </p:anim>
                                  </p:childTnLst>
                                </p:cTn>
                              </p:par>
                              <p:par>
                                <p:cTn id="75" presetID="2" presetClass="entr" presetSubtype="2" decel="100000" fill="hold" nodeType="withEffect">
                                  <p:stCondLst>
                                    <p:cond delay="4000"/>
                                  </p:stCondLst>
                                  <p:childTnLst>
                                    <p:set>
                                      <p:cBhvr>
                                        <p:cTn id="76" dur="1" fill="hold">
                                          <p:stCondLst>
                                            <p:cond delay="0"/>
                                          </p:stCondLst>
                                        </p:cTn>
                                        <p:tgtEl>
                                          <p:spTgt spid="50"/>
                                        </p:tgtEl>
                                        <p:attrNameLst>
                                          <p:attrName>style.visibility</p:attrName>
                                        </p:attrNameLst>
                                      </p:cBhvr>
                                      <p:to>
                                        <p:strVal val="visible"/>
                                      </p:to>
                                    </p:set>
                                    <p:anim calcmode="lin" valueType="num">
                                      <p:cBhvr additive="base">
                                        <p:cTn id="77" dur="1250" fill="hold"/>
                                        <p:tgtEl>
                                          <p:spTgt spid="50"/>
                                        </p:tgtEl>
                                        <p:attrNameLst>
                                          <p:attrName>ppt_x</p:attrName>
                                        </p:attrNameLst>
                                      </p:cBhvr>
                                      <p:tavLst>
                                        <p:tav tm="0">
                                          <p:val>
                                            <p:strVal val="1+#ppt_w/2"/>
                                          </p:val>
                                        </p:tav>
                                        <p:tav tm="100000">
                                          <p:val>
                                            <p:strVal val="#ppt_x"/>
                                          </p:val>
                                        </p:tav>
                                      </p:tavLst>
                                    </p:anim>
                                    <p:anim calcmode="lin" valueType="num">
                                      <p:cBhvr additive="base">
                                        <p:cTn id="78" dur="1250" fill="hold"/>
                                        <p:tgtEl>
                                          <p:spTgt spid="50"/>
                                        </p:tgtEl>
                                        <p:attrNameLst>
                                          <p:attrName>ppt_y</p:attrName>
                                        </p:attrNameLst>
                                      </p:cBhvr>
                                      <p:tavLst>
                                        <p:tav tm="0">
                                          <p:val>
                                            <p:strVal val="#ppt_y"/>
                                          </p:val>
                                        </p:tav>
                                        <p:tav tm="100000">
                                          <p:val>
                                            <p:strVal val="#ppt_y"/>
                                          </p:val>
                                        </p:tav>
                                      </p:tavLst>
                                    </p:anim>
                                  </p:childTnLst>
                                </p:cTn>
                              </p:par>
                              <p:par>
                                <p:cTn id="79" presetID="2" presetClass="entr" presetSubtype="2" decel="100000" fill="hold" nodeType="withEffect">
                                  <p:stCondLst>
                                    <p:cond delay="4250"/>
                                  </p:stCondLst>
                                  <p:childTnLst>
                                    <p:set>
                                      <p:cBhvr>
                                        <p:cTn id="80" dur="1" fill="hold">
                                          <p:stCondLst>
                                            <p:cond delay="0"/>
                                          </p:stCondLst>
                                        </p:cTn>
                                        <p:tgtEl>
                                          <p:spTgt spid="49"/>
                                        </p:tgtEl>
                                        <p:attrNameLst>
                                          <p:attrName>style.visibility</p:attrName>
                                        </p:attrNameLst>
                                      </p:cBhvr>
                                      <p:to>
                                        <p:strVal val="visible"/>
                                      </p:to>
                                    </p:set>
                                    <p:anim calcmode="lin" valueType="num">
                                      <p:cBhvr additive="base">
                                        <p:cTn id="81" dur="1250" fill="hold"/>
                                        <p:tgtEl>
                                          <p:spTgt spid="49"/>
                                        </p:tgtEl>
                                        <p:attrNameLst>
                                          <p:attrName>ppt_x</p:attrName>
                                        </p:attrNameLst>
                                      </p:cBhvr>
                                      <p:tavLst>
                                        <p:tav tm="0">
                                          <p:val>
                                            <p:strVal val="1+#ppt_w/2"/>
                                          </p:val>
                                        </p:tav>
                                        <p:tav tm="100000">
                                          <p:val>
                                            <p:strVal val="#ppt_x"/>
                                          </p:val>
                                        </p:tav>
                                      </p:tavLst>
                                    </p:anim>
                                    <p:anim calcmode="lin" valueType="num">
                                      <p:cBhvr additive="base">
                                        <p:cTn id="82" dur="1250" fill="hold"/>
                                        <p:tgtEl>
                                          <p:spTgt spid="49"/>
                                        </p:tgtEl>
                                        <p:attrNameLst>
                                          <p:attrName>ppt_y</p:attrName>
                                        </p:attrNameLst>
                                      </p:cBhvr>
                                      <p:tavLst>
                                        <p:tav tm="0">
                                          <p:val>
                                            <p:strVal val="#ppt_y"/>
                                          </p:val>
                                        </p:tav>
                                        <p:tav tm="100000">
                                          <p:val>
                                            <p:strVal val="#ppt_y"/>
                                          </p:val>
                                        </p:tav>
                                      </p:tavLst>
                                    </p:anim>
                                  </p:childTnLst>
                                </p:cTn>
                              </p:par>
                            </p:childTnLst>
                          </p:cTn>
                        </p:par>
                        <p:par>
                          <p:cTn id="83" fill="hold">
                            <p:stCondLst>
                              <p:cond delay="1000"/>
                            </p:stCondLst>
                            <p:childTnLst>
                              <p:par>
                                <p:cTn id="84" presetID="10" presetClass="entr" presetSubtype="0" fill="hold" grpId="0" nodeType="afterEffect">
                                  <p:stCondLst>
                                    <p:cond delay="0"/>
                                  </p:stCondLst>
                                  <p:iterate type="lt">
                                    <p:tmPct val="10000"/>
                                  </p:iterate>
                                  <p:childTnLst>
                                    <p:set>
                                      <p:cBhvr>
                                        <p:cTn id="85" dur="1" fill="hold">
                                          <p:stCondLst>
                                            <p:cond delay="0"/>
                                          </p:stCondLst>
                                        </p:cTn>
                                        <p:tgtEl>
                                          <p:spTgt spid="14"/>
                                        </p:tgtEl>
                                        <p:attrNameLst>
                                          <p:attrName>style.visibility</p:attrName>
                                        </p:attrNameLst>
                                      </p:cBhvr>
                                      <p:to>
                                        <p:strVal val="visible"/>
                                      </p:to>
                                    </p:set>
                                    <p:animEffect transition="in" filter="fade">
                                      <p:cBhvr>
                                        <p:cTn id="86" dur="250"/>
                                        <p:tgtEl>
                                          <p:spTgt spid="14"/>
                                        </p:tgtEl>
                                      </p:cBhvr>
                                    </p:animEffect>
                                  </p:childTnLst>
                                </p:cTn>
                              </p:par>
                              <p:par>
                                <p:cTn id="87" presetID="10" presetClass="entr" presetSubtype="0" fill="hold" grpId="0" nodeType="withEffect">
                                  <p:stCondLst>
                                    <p:cond delay="250"/>
                                  </p:stCondLst>
                                  <p:iterate type="lt">
                                    <p:tmPct val="10000"/>
                                  </p:iterate>
                                  <p:childTnLst>
                                    <p:set>
                                      <p:cBhvr>
                                        <p:cTn id="88" dur="1" fill="hold">
                                          <p:stCondLst>
                                            <p:cond delay="0"/>
                                          </p:stCondLst>
                                        </p:cTn>
                                        <p:tgtEl>
                                          <p:spTgt spid="17"/>
                                        </p:tgtEl>
                                        <p:attrNameLst>
                                          <p:attrName>style.visibility</p:attrName>
                                        </p:attrNameLst>
                                      </p:cBhvr>
                                      <p:to>
                                        <p:strVal val="visible"/>
                                      </p:to>
                                    </p:set>
                                    <p:animEffect transition="in" filter="fade">
                                      <p:cBhvr>
                                        <p:cTn id="89" dur="250"/>
                                        <p:tgtEl>
                                          <p:spTgt spid="17"/>
                                        </p:tgtEl>
                                      </p:cBhvr>
                                    </p:animEffect>
                                  </p:childTnLst>
                                </p:cTn>
                              </p:par>
                              <p:par>
                                <p:cTn id="90" presetID="10" presetClass="entr" presetSubtype="0" fill="hold" grpId="0" nodeType="withEffect">
                                  <p:stCondLst>
                                    <p:cond delay="250"/>
                                  </p:stCondLst>
                                  <p:iterate type="lt">
                                    <p:tmPct val="10000"/>
                                  </p:iterate>
                                  <p:childTnLst>
                                    <p:set>
                                      <p:cBhvr>
                                        <p:cTn id="91" dur="1" fill="hold">
                                          <p:stCondLst>
                                            <p:cond delay="0"/>
                                          </p:stCondLst>
                                        </p:cTn>
                                        <p:tgtEl>
                                          <p:spTgt spid="18"/>
                                        </p:tgtEl>
                                        <p:attrNameLst>
                                          <p:attrName>style.visibility</p:attrName>
                                        </p:attrNameLst>
                                      </p:cBhvr>
                                      <p:to>
                                        <p:strVal val="visible"/>
                                      </p:to>
                                    </p:set>
                                    <p:animEffect transition="in" filter="fade">
                                      <p:cBhvr>
                                        <p:cTn id="92" dur="250"/>
                                        <p:tgtEl>
                                          <p:spTgt spid="18"/>
                                        </p:tgtEl>
                                      </p:cBhvr>
                                    </p:animEffect>
                                  </p:childTnLst>
                                </p:cTn>
                              </p:par>
                              <p:par>
                                <p:cTn id="93" presetID="10" presetClass="entr" presetSubtype="0" fill="hold" grpId="0" nodeType="withEffect">
                                  <p:stCondLst>
                                    <p:cond delay="250"/>
                                  </p:stCondLst>
                                  <p:iterate type="lt">
                                    <p:tmPct val="10000"/>
                                  </p:iterate>
                                  <p:childTnLst>
                                    <p:set>
                                      <p:cBhvr>
                                        <p:cTn id="94" dur="1" fill="hold">
                                          <p:stCondLst>
                                            <p:cond delay="0"/>
                                          </p:stCondLst>
                                        </p:cTn>
                                        <p:tgtEl>
                                          <p:spTgt spid="19"/>
                                        </p:tgtEl>
                                        <p:attrNameLst>
                                          <p:attrName>style.visibility</p:attrName>
                                        </p:attrNameLst>
                                      </p:cBhvr>
                                      <p:to>
                                        <p:strVal val="visible"/>
                                      </p:to>
                                    </p:set>
                                    <p:animEffect transition="in" filter="fade">
                                      <p:cBhvr>
                                        <p:cTn id="95" dur="250"/>
                                        <p:tgtEl>
                                          <p:spTgt spid="19"/>
                                        </p:tgtEl>
                                      </p:cBhvr>
                                    </p:animEffect>
                                  </p:childTnLst>
                                </p:cTn>
                              </p:par>
                              <p:par>
                                <p:cTn id="96" presetID="10" presetClass="entr" presetSubtype="0" fill="hold" grpId="0" nodeType="withEffect">
                                  <p:stCondLst>
                                    <p:cond delay="250"/>
                                  </p:stCondLst>
                                  <p:iterate type="lt">
                                    <p:tmPct val="10000"/>
                                  </p:iterate>
                                  <p:childTnLst>
                                    <p:set>
                                      <p:cBhvr>
                                        <p:cTn id="97" dur="1" fill="hold">
                                          <p:stCondLst>
                                            <p:cond delay="0"/>
                                          </p:stCondLst>
                                        </p:cTn>
                                        <p:tgtEl>
                                          <p:spTgt spid="20"/>
                                        </p:tgtEl>
                                        <p:attrNameLst>
                                          <p:attrName>style.visibility</p:attrName>
                                        </p:attrNameLst>
                                      </p:cBhvr>
                                      <p:to>
                                        <p:strVal val="visible"/>
                                      </p:to>
                                    </p:set>
                                    <p:animEffect transition="in" filter="fade">
                                      <p:cBhvr>
                                        <p:cTn id="98" dur="250"/>
                                        <p:tgtEl>
                                          <p:spTgt spid="20"/>
                                        </p:tgtEl>
                                      </p:cBhvr>
                                    </p:animEffect>
                                  </p:childTnLst>
                                </p:cTn>
                              </p:par>
                              <p:par>
                                <p:cTn id="99" presetID="10" presetClass="entr" presetSubtype="0" fill="hold" grpId="0" nodeType="withEffect">
                                  <p:stCondLst>
                                    <p:cond delay="250"/>
                                  </p:stCondLst>
                                  <p:iterate type="lt">
                                    <p:tmPct val="10000"/>
                                  </p:iterate>
                                  <p:childTnLst>
                                    <p:set>
                                      <p:cBhvr>
                                        <p:cTn id="100" dur="1" fill="hold">
                                          <p:stCondLst>
                                            <p:cond delay="0"/>
                                          </p:stCondLst>
                                        </p:cTn>
                                        <p:tgtEl>
                                          <p:spTgt spid="21"/>
                                        </p:tgtEl>
                                        <p:attrNameLst>
                                          <p:attrName>style.visibility</p:attrName>
                                        </p:attrNameLst>
                                      </p:cBhvr>
                                      <p:to>
                                        <p:strVal val="visible"/>
                                      </p:to>
                                    </p:set>
                                    <p:animEffect transition="in" filter="fade">
                                      <p:cBhvr>
                                        <p:cTn id="101" dur="250"/>
                                        <p:tgtEl>
                                          <p:spTgt spid="21"/>
                                        </p:tgtEl>
                                      </p:cBhvr>
                                    </p:animEffect>
                                  </p:childTnLst>
                                </p:cTn>
                              </p:par>
                              <p:par>
                                <p:cTn id="102" presetID="10" presetClass="entr" presetSubtype="0" fill="hold" grpId="0" nodeType="withEffect">
                                  <p:stCondLst>
                                    <p:cond delay="250"/>
                                  </p:stCondLst>
                                  <p:iterate type="lt">
                                    <p:tmPct val="10000"/>
                                  </p:iterate>
                                  <p:childTnLst>
                                    <p:set>
                                      <p:cBhvr>
                                        <p:cTn id="103" dur="1" fill="hold">
                                          <p:stCondLst>
                                            <p:cond delay="0"/>
                                          </p:stCondLst>
                                        </p:cTn>
                                        <p:tgtEl>
                                          <p:spTgt spid="22"/>
                                        </p:tgtEl>
                                        <p:attrNameLst>
                                          <p:attrName>style.visibility</p:attrName>
                                        </p:attrNameLst>
                                      </p:cBhvr>
                                      <p:to>
                                        <p:strVal val="visible"/>
                                      </p:to>
                                    </p:set>
                                    <p:animEffect transition="in" filter="fade">
                                      <p:cBhvr>
                                        <p:cTn id="104" dur="250"/>
                                        <p:tgtEl>
                                          <p:spTgt spid="22"/>
                                        </p:tgtEl>
                                      </p:cBhvr>
                                    </p:animEffect>
                                  </p:childTnLst>
                                </p:cTn>
                              </p:par>
                              <p:par>
                                <p:cTn id="105" presetID="10" presetClass="entr" presetSubtype="0" fill="hold" grpId="0" nodeType="withEffect">
                                  <p:stCondLst>
                                    <p:cond delay="250"/>
                                  </p:stCondLst>
                                  <p:iterate type="lt">
                                    <p:tmPct val="10000"/>
                                  </p:iterate>
                                  <p:childTnLst>
                                    <p:set>
                                      <p:cBhvr>
                                        <p:cTn id="106" dur="1" fill="hold">
                                          <p:stCondLst>
                                            <p:cond delay="0"/>
                                          </p:stCondLst>
                                        </p:cTn>
                                        <p:tgtEl>
                                          <p:spTgt spid="23"/>
                                        </p:tgtEl>
                                        <p:attrNameLst>
                                          <p:attrName>style.visibility</p:attrName>
                                        </p:attrNameLst>
                                      </p:cBhvr>
                                      <p:to>
                                        <p:strVal val="visible"/>
                                      </p:to>
                                    </p:set>
                                    <p:animEffect transition="in" filter="fade">
                                      <p:cBhvr>
                                        <p:cTn id="107" dur="250"/>
                                        <p:tgtEl>
                                          <p:spTgt spid="23"/>
                                        </p:tgtEl>
                                      </p:cBhvr>
                                    </p:animEffect>
                                  </p:childTnLst>
                                </p:cTn>
                              </p:par>
                              <p:par>
                                <p:cTn id="108" presetID="10" presetClass="entr" presetSubtype="0" fill="hold" grpId="0" nodeType="withEffect">
                                  <p:stCondLst>
                                    <p:cond delay="250"/>
                                  </p:stCondLst>
                                  <p:iterate type="lt">
                                    <p:tmPct val="10000"/>
                                  </p:iterate>
                                  <p:childTnLst>
                                    <p:set>
                                      <p:cBhvr>
                                        <p:cTn id="109" dur="1" fill="hold">
                                          <p:stCondLst>
                                            <p:cond delay="0"/>
                                          </p:stCondLst>
                                        </p:cTn>
                                        <p:tgtEl>
                                          <p:spTgt spid="24"/>
                                        </p:tgtEl>
                                        <p:attrNameLst>
                                          <p:attrName>style.visibility</p:attrName>
                                        </p:attrNameLst>
                                      </p:cBhvr>
                                      <p:to>
                                        <p:strVal val="visible"/>
                                      </p:to>
                                    </p:set>
                                    <p:animEffect transition="in" filter="fade">
                                      <p:cBhvr>
                                        <p:cTn id="110" dur="250"/>
                                        <p:tgtEl>
                                          <p:spTgt spid="24"/>
                                        </p:tgtEl>
                                      </p:cBhvr>
                                    </p:animEffect>
                                  </p:childTnLst>
                                </p:cTn>
                              </p:par>
                              <p:par>
                                <p:cTn id="111" presetID="12" presetClass="entr" presetSubtype="8" fill="hold" grpId="0" nodeType="withEffect">
                                  <p:stCondLst>
                                    <p:cond delay="25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p:tgtEl>
                                          <p:spTgt spid="38"/>
                                        </p:tgtEl>
                                        <p:attrNameLst>
                                          <p:attrName>ppt_x</p:attrName>
                                        </p:attrNameLst>
                                      </p:cBhvr>
                                      <p:tavLst>
                                        <p:tav tm="0">
                                          <p:val>
                                            <p:strVal val="#ppt_x-#ppt_w*1.125000"/>
                                          </p:val>
                                        </p:tav>
                                        <p:tav tm="100000">
                                          <p:val>
                                            <p:strVal val="#ppt_x"/>
                                          </p:val>
                                        </p:tav>
                                      </p:tavLst>
                                    </p:anim>
                                    <p:animEffect transition="in" filter="wipe(right)">
                                      <p:cBhvr>
                                        <p:cTn id="114" dur="500"/>
                                        <p:tgtEl>
                                          <p:spTgt spid="38"/>
                                        </p:tgtEl>
                                      </p:cBhvr>
                                    </p:animEffect>
                                  </p:childTnLst>
                                </p:cTn>
                              </p:par>
                              <p:par>
                                <p:cTn id="115" presetID="12" presetClass="entr" presetSubtype="8" fill="hold" grpId="0" nodeType="withEffect">
                                  <p:stCondLst>
                                    <p:cond delay="25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p:tgtEl>
                                          <p:spTgt spid="40"/>
                                        </p:tgtEl>
                                        <p:attrNameLst>
                                          <p:attrName>ppt_x</p:attrName>
                                        </p:attrNameLst>
                                      </p:cBhvr>
                                      <p:tavLst>
                                        <p:tav tm="0">
                                          <p:val>
                                            <p:strVal val="#ppt_x-#ppt_w*1.125000"/>
                                          </p:val>
                                        </p:tav>
                                        <p:tav tm="100000">
                                          <p:val>
                                            <p:strVal val="#ppt_x"/>
                                          </p:val>
                                        </p:tav>
                                      </p:tavLst>
                                    </p:anim>
                                    <p:animEffect transition="in" filter="wipe(right)">
                                      <p:cBhvr>
                                        <p:cTn id="118" dur="500"/>
                                        <p:tgtEl>
                                          <p:spTgt spid="40"/>
                                        </p:tgtEl>
                                      </p:cBhvr>
                                    </p:animEffect>
                                  </p:childTnLst>
                                </p:cTn>
                              </p:par>
                              <p:par>
                                <p:cTn id="119" presetID="12" presetClass="entr" presetSubtype="8" fill="hold" grpId="0" nodeType="withEffect">
                                  <p:stCondLst>
                                    <p:cond delay="250"/>
                                  </p:stCondLst>
                                  <p:childTnLst>
                                    <p:set>
                                      <p:cBhvr>
                                        <p:cTn id="120" dur="1" fill="hold">
                                          <p:stCondLst>
                                            <p:cond delay="0"/>
                                          </p:stCondLst>
                                        </p:cTn>
                                        <p:tgtEl>
                                          <p:spTgt spid="41"/>
                                        </p:tgtEl>
                                        <p:attrNameLst>
                                          <p:attrName>style.visibility</p:attrName>
                                        </p:attrNameLst>
                                      </p:cBhvr>
                                      <p:to>
                                        <p:strVal val="visible"/>
                                      </p:to>
                                    </p:set>
                                    <p:anim calcmode="lin" valueType="num">
                                      <p:cBhvr additive="base">
                                        <p:cTn id="121" dur="500"/>
                                        <p:tgtEl>
                                          <p:spTgt spid="41"/>
                                        </p:tgtEl>
                                        <p:attrNameLst>
                                          <p:attrName>ppt_x</p:attrName>
                                        </p:attrNameLst>
                                      </p:cBhvr>
                                      <p:tavLst>
                                        <p:tav tm="0">
                                          <p:val>
                                            <p:strVal val="#ppt_x-#ppt_w*1.125000"/>
                                          </p:val>
                                        </p:tav>
                                        <p:tav tm="100000">
                                          <p:val>
                                            <p:strVal val="#ppt_x"/>
                                          </p:val>
                                        </p:tav>
                                      </p:tavLst>
                                    </p:anim>
                                    <p:animEffect transition="in" filter="wipe(right)">
                                      <p:cBhvr>
                                        <p:cTn id="122" dur="500"/>
                                        <p:tgtEl>
                                          <p:spTgt spid="41"/>
                                        </p:tgtEl>
                                      </p:cBhvr>
                                    </p:animEffect>
                                  </p:childTnLst>
                                </p:cTn>
                              </p:par>
                              <p:par>
                                <p:cTn id="123" presetID="12" presetClass="entr" presetSubtype="8" fill="hold" grpId="0" nodeType="withEffect">
                                  <p:stCondLst>
                                    <p:cond delay="250"/>
                                  </p:stCondLst>
                                  <p:childTnLst>
                                    <p:set>
                                      <p:cBhvr>
                                        <p:cTn id="124" dur="1" fill="hold">
                                          <p:stCondLst>
                                            <p:cond delay="0"/>
                                          </p:stCondLst>
                                        </p:cTn>
                                        <p:tgtEl>
                                          <p:spTgt spid="42"/>
                                        </p:tgtEl>
                                        <p:attrNameLst>
                                          <p:attrName>style.visibility</p:attrName>
                                        </p:attrNameLst>
                                      </p:cBhvr>
                                      <p:to>
                                        <p:strVal val="visible"/>
                                      </p:to>
                                    </p:set>
                                    <p:anim calcmode="lin" valueType="num">
                                      <p:cBhvr additive="base">
                                        <p:cTn id="125" dur="500"/>
                                        <p:tgtEl>
                                          <p:spTgt spid="42"/>
                                        </p:tgtEl>
                                        <p:attrNameLst>
                                          <p:attrName>ppt_x</p:attrName>
                                        </p:attrNameLst>
                                      </p:cBhvr>
                                      <p:tavLst>
                                        <p:tav tm="0">
                                          <p:val>
                                            <p:strVal val="#ppt_x-#ppt_w*1.125000"/>
                                          </p:val>
                                        </p:tav>
                                        <p:tav tm="100000">
                                          <p:val>
                                            <p:strVal val="#ppt_x"/>
                                          </p:val>
                                        </p:tav>
                                      </p:tavLst>
                                    </p:anim>
                                    <p:animEffect transition="in" filter="wipe(right)">
                                      <p:cBhvr>
                                        <p:cTn id="126" dur="500"/>
                                        <p:tgtEl>
                                          <p:spTgt spid="42"/>
                                        </p:tgtEl>
                                      </p:cBhvr>
                                    </p:animEffect>
                                  </p:childTnLst>
                                </p:cTn>
                              </p:par>
                              <p:par>
                                <p:cTn id="127" presetID="12" presetClass="entr" presetSubtype="8" fill="hold" grpId="0" nodeType="withEffect">
                                  <p:stCondLst>
                                    <p:cond delay="250"/>
                                  </p:stCondLst>
                                  <p:childTnLst>
                                    <p:set>
                                      <p:cBhvr>
                                        <p:cTn id="128" dur="1" fill="hold">
                                          <p:stCondLst>
                                            <p:cond delay="0"/>
                                          </p:stCondLst>
                                        </p:cTn>
                                        <p:tgtEl>
                                          <p:spTgt spid="43"/>
                                        </p:tgtEl>
                                        <p:attrNameLst>
                                          <p:attrName>style.visibility</p:attrName>
                                        </p:attrNameLst>
                                      </p:cBhvr>
                                      <p:to>
                                        <p:strVal val="visible"/>
                                      </p:to>
                                    </p:set>
                                    <p:anim calcmode="lin" valueType="num">
                                      <p:cBhvr additive="base">
                                        <p:cTn id="129" dur="500"/>
                                        <p:tgtEl>
                                          <p:spTgt spid="43"/>
                                        </p:tgtEl>
                                        <p:attrNameLst>
                                          <p:attrName>ppt_x</p:attrName>
                                        </p:attrNameLst>
                                      </p:cBhvr>
                                      <p:tavLst>
                                        <p:tav tm="0">
                                          <p:val>
                                            <p:strVal val="#ppt_x-#ppt_w*1.125000"/>
                                          </p:val>
                                        </p:tav>
                                        <p:tav tm="100000">
                                          <p:val>
                                            <p:strVal val="#ppt_x"/>
                                          </p:val>
                                        </p:tav>
                                      </p:tavLst>
                                    </p:anim>
                                    <p:animEffect transition="in" filter="wipe(right)">
                                      <p:cBhvr>
                                        <p:cTn id="13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1" grpId="0" bldLvl="0" animBg="1"/>
      <p:bldP spid="12" grpId="0" bldLvl="0" animBg="1"/>
      <p:bldP spid="14" grpId="0"/>
      <p:bldP spid="17" grpId="0"/>
      <p:bldP spid="18" grpId="0"/>
      <p:bldP spid="19" grpId="0"/>
      <p:bldP spid="20" grpId="0"/>
      <p:bldP spid="21" grpId="0"/>
      <p:bldP spid="22" grpId="0"/>
      <p:bldP spid="23" grpId="0"/>
      <p:bldP spid="24" grpId="0"/>
      <p:bldP spid="38" grpId="0"/>
      <p:bldP spid="40" grpId="0"/>
      <p:bldP spid="41" grpId="0"/>
      <p:bldP spid="42" grpId="0"/>
      <p:bldP spid="43" grpId="0"/>
      <p:bldP spid="10" grpId="0" bldLvl="0" animBg="1"/>
      <p:bldP spid="39" grpId="0" bldLvl="0" animBg="1"/>
      <p:bldP spid="44" grpId="0" bldLvl="0" animBg="1"/>
      <p:bldP spid="45" grpId="0" bldLvl="0" animBg="1"/>
      <p:bldP spid="4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0DA0A8-4B6B-E866-E4A7-8CB260760924}"/>
              </a:ext>
            </a:extLst>
          </p:cNvPr>
          <p:cNvSpPr>
            <a:spLocks noGrp="1"/>
          </p:cNvSpPr>
          <p:nvPr>
            <p:ph type="sldNum" sz="quarter" idx="12"/>
          </p:nvPr>
        </p:nvSpPr>
        <p:spPr/>
        <p:txBody>
          <a:bodyPr/>
          <a:lstStyle/>
          <a:p>
            <a:fld id="{EDCF069B-D994-4262-8CEC-8B0A802048A3}" type="slidenum">
              <a:rPr lang="zh-CN" altLang="en-US" smtClean="0"/>
              <a:pPr/>
              <a:t>40</a:t>
            </a:fld>
            <a:endParaRPr lang="zh-CN" altLang="en-US" dirty="0"/>
          </a:p>
        </p:txBody>
      </p:sp>
      <p:pic>
        <p:nvPicPr>
          <p:cNvPr id="7" name="图片 6">
            <a:extLst>
              <a:ext uri="{FF2B5EF4-FFF2-40B4-BE49-F238E27FC236}">
                <a16:creationId xmlns:a16="http://schemas.microsoft.com/office/drawing/2014/main" id="{D1DAF7CC-42EB-338F-B81E-8118FCB59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8251"/>
            <a:ext cx="6410325" cy="3592599"/>
          </a:xfrm>
          <a:prstGeom prst="rect">
            <a:avLst/>
          </a:prstGeom>
        </p:spPr>
      </p:pic>
      <p:sp>
        <p:nvSpPr>
          <p:cNvPr id="5" name="文本框 4">
            <a:extLst>
              <a:ext uri="{FF2B5EF4-FFF2-40B4-BE49-F238E27FC236}">
                <a16:creationId xmlns:a16="http://schemas.microsoft.com/office/drawing/2014/main" id="{BE131B69-227E-071D-03F0-071F9E2DD9FB}"/>
              </a:ext>
            </a:extLst>
          </p:cNvPr>
          <p:cNvSpPr txBox="1"/>
          <p:nvPr/>
        </p:nvSpPr>
        <p:spPr>
          <a:xfrm>
            <a:off x="1220465" y="639367"/>
            <a:ext cx="4756357" cy="400110"/>
          </a:xfrm>
          <a:prstGeom prst="rect">
            <a:avLst/>
          </a:prstGeom>
          <a:noFill/>
        </p:spPr>
        <p:txBody>
          <a:bodyPr wrap="square" rtlCol="0">
            <a:spAutoFit/>
          </a:bodyPr>
          <a:lstStyle/>
          <a:p>
            <a:r>
              <a:rPr lang="en-US" altLang="zh-CN" sz="2000" dirty="0">
                <a:solidFill>
                  <a:schemeClr val="bg1"/>
                </a:solidFill>
                <a:latin typeface="Segoe UI Black" panose="020B0A02040204020203" pitchFamily="34" charset="0"/>
                <a:ea typeface="Segoe UI Black" panose="020B0A02040204020203" pitchFamily="34" charset="0"/>
              </a:rPr>
              <a:t>Future Development Timeline</a:t>
            </a:r>
            <a:endParaRPr lang="zh-CN" altLang="en-US" sz="2000" dirty="0">
              <a:solidFill>
                <a:schemeClr val="bg1"/>
              </a:solidFill>
              <a:latin typeface="Segoe UI Black" panose="020B0A02040204020203" pitchFamily="34" charset="0"/>
            </a:endParaRPr>
          </a:p>
        </p:txBody>
      </p:sp>
      <p:cxnSp>
        <p:nvCxnSpPr>
          <p:cNvPr id="9" name="直接箭头连接符 8">
            <a:extLst>
              <a:ext uri="{FF2B5EF4-FFF2-40B4-BE49-F238E27FC236}">
                <a16:creationId xmlns:a16="http://schemas.microsoft.com/office/drawing/2014/main" id="{0EDD4101-C52B-13F5-DF7D-094917037A5E}"/>
              </a:ext>
            </a:extLst>
          </p:cNvPr>
          <p:cNvCxnSpPr/>
          <p:nvPr/>
        </p:nvCxnSpPr>
        <p:spPr>
          <a:xfrm>
            <a:off x="248265" y="2359742"/>
            <a:ext cx="5847735" cy="0"/>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200B2A3-C99B-2D51-80A1-F187E5E928E6}"/>
              </a:ext>
            </a:extLst>
          </p:cNvPr>
          <p:cNvCxnSpPr/>
          <p:nvPr/>
        </p:nvCxnSpPr>
        <p:spPr>
          <a:xfrm flipV="1">
            <a:off x="862781" y="1843548"/>
            <a:ext cx="0" cy="91440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BE50EC4-4DFD-3709-41C8-F40B1AF9BE41}"/>
              </a:ext>
            </a:extLst>
          </p:cNvPr>
          <p:cNvCxnSpPr>
            <a:cxnSpLocks/>
          </p:cNvCxnSpPr>
          <p:nvPr/>
        </p:nvCxnSpPr>
        <p:spPr>
          <a:xfrm>
            <a:off x="2342537" y="2040192"/>
            <a:ext cx="0" cy="91440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9F95CD5-13CE-0684-325B-3E681F988951}"/>
              </a:ext>
            </a:extLst>
          </p:cNvPr>
          <p:cNvCxnSpPr/>
          <p:nvPr/>
        </p:nvCxnSpPr>
        <p:spPr>
          <a:xfrm flipV="1">
            <a:off x="3868994" y="1902542"/>
            <a:ext cx="0" cy="91440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12A93CD-7403-7860-0DD0-7BC81A184B02}"/>
              </a:ext>
            </a:extLst>
          </p:cNvPr>
          <p:cNvCxnSpPr>
            <a:cxnSpLocks/>
          </p:cNvCxnSpPr>
          <p:nvPr/>
        </p:nvCxnSpPr>
        <p:spPr>
          <a:xfrm>
            <a:off x="5326627" y="2040192"/>
            <a:ext cx="0" cy="91440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4EFD8134-8AE7-5F79-BDC1-866A0935B455}"/>
              </a:ext>
            </a:extLst>
          </p:cNvPr>
          <p:cNvPicPr>
            <a:picLocks noChangeAspect="1"/>
          </p:cNvPicPr>
          <p:nvPr/>
        </p:nvPicPr>
        <p:blipFill rotWithShape="1">
          <a:blip r:embed="rId4"/>
          <a:srcRect l="20838" r="19256" b="2428"/>
          <a:stretch/>
        </p:blipFill>
        <p:spPr>
          <a:xfrm>
            <a:off x="502562" y="995626"/>
            <a:ext cx="720438" cy="781445"/>
          </a:xfrm>
          <a:prstGeom prst="rect">
            <a:avLst/>
          </a:prstGeom>
        </p:spPr>
      </p:pic>
      <p:pic>
        <p:nvPicPr>
          <p:cNvPr id="24" name="图片 23">
            <a:extLst>
              <a:ext uri="{FF2B5EF4-FFF2-40B4-BE49-F238E27FC236}">
                <a16:creationId xmlns:a16="http://schemas.microsoft.com/office/drawing/2014/main" id="{A38479E1-96CF-160D-7D72-330EFD524B34}"/>
              </a:ext>
            </a:extLst>
          </p:cNvPr>
          <p:cNvPicPr>
            <a:picLocks noChangeAspect="1"/>
          </p:cNvPicPr>
          <p:nvPr/>
        </p:nvPicPr>
        <p:blipFill rotWithShape="1">
          <a:blip r:embed="rId5"/>
          <a:srcRect l="4976" t="4553" r="14341" b="28728"/>
          <a:stretch/>
        </p:blipFill>
        <p:spPr>
          <a:xfrm>
            <a:off x="3598643" y="1079375"/>
            <a:ext cx="710406" cy="783273"/>
          </a:xfrm>
          <a:prstGeom prst="rect">
            <a:avLst/>
          </a:prstGeom>
        </p:spPr>
      </p:pic>
      <p:pic>
        <p:nvPicPr>
          <p:cNvPr id="25" name="图片 24">
            <a:extLst>
              <a:ext uri="{FF2B5EF4-FFF2-40B4-BE49-F238E27FC236}">
                <a16:creationId xmlns:a16="http://schemas.microsoft.com/office/drawing/2014/main" id="{6F002DD6-C4B2-5C20-C3C6-65876FDEC6FD}"/>
              </a:ext>
            </a:extLst>
          </p:cNvPr>
          <p:cNvPicPr>
            <a:picLocks noChangeAspect="1"/>
          </p:cNvPicPr>
          <p:nvPr/>
        </p:nvPicPr>
        <p:blipFill rotWithShape="1">
          <a:blip r:embed="rId6"/>
          <a:srcRect l="14865" t="2991" r="28582" b="6111"/>
          <a:stretch/>
        </p:blipFill>
        <p:spPr>
          <a:xfrm>
            <a:off x="2064167" y="2993902"/>
            <a:ext cx="659977" cy="835780"/>
          </a:xfrm>
          <a:prstGeom prst="rect">
            <a:avLst/>
          </a:prstGeom>
        </p:spPr>
      </p:pic>
      <p:pic>
        <p:nvPicPr>
          <p:cNvPr id="26" name="图片 25">
            <a:extLst>
              <a:ext uri="{FF2B5EF4-FFF2-40B4-BE49-F238E27FC236}">
                <a16:creationId xmlns:a16="http://schemas.microsoft.com/office/drawing/2014/main" id="{00664D95-57CF-00C6-9EE0-1645DEF044C2}"/>
              </a:ext>
            </a:extLst>
          </p:cNvPr>
          <p:cNvPicPr>
            <a:picLocks noChangeAspect="1"/>
          </p:cNvPicPr>
          <p:nvPr/>
        </p:nvPicPr>
        <p:blipFill rotWithShape="1">
          <a:blip r:embed="rId7"/>
          <a:srcRect l="52547" b="10753"/>
          <a:stretch/>
        </p:blipFill>
        <p:spPr>
          <a:xfrm>
            <a:off x="5026168" y="3001277"/>
            <a:ext cx="659977" cy="767131"/>
          </a:xfrm>
          <a:prstGeom prst="rect">
            <a:avLst/>
          </a:prstGeom>
        </p:spPr>
      </p:pic>
      <p:sp>
        <p:nvSpPr>
          <p:cNvPr id="27" name="文本框 26">
            <a:extLst>
              <a:ext uri="{FF2B5EF4-FFF2-40B4-BE49-F238E27FC236}">
                <a16:creationId xmlns:a16="http://schemas.microsoft.com/office/drawing/2014/main" id="{A4973B09-EEB7-13DD-501E-EDE7C125CF6E}"/>
              </a:ext>
            </a:extLst>
          </p:cNvPr>
          <p:cNvSpPr txBox="1"/>
          <p:nvPr/>
        </p:nvSpPr>
        <p:spPr>
          <a:xfrm>
            <a:off x="400776" y="3077071"/>
            <a:ext cx="1024758" cy="800219"/>
          </a:xfrm>
          <a:prstGeom prst="rect">
            <a:avLst/>
          </a:prstGeom>
          <a:solidFill>
            <a:srgbClr val="9C5616">
              <a:alpha val="40000"/>
            </a:srgbClr>
          </a:solidFill>
        </p:spPr>
        <p:txBody>
          <a:bodyPr wrap="square" rtlCol="0">
            <a:spAutoFit/>
          </a:bodyPr>
          <a:lstStyle/>
          <a:p>
            <a:r>
              <a:rPr lang="en-US" altLang="zh-CN" dirty="0">
                <a:solidFill>
                  <a:schemeClr val="bg1"/>
                </a:solidFill>
                <a:latin typeface="Segoe UI Black" panose="020B0A02040204020203" pitchFamily="34" charset="0"/>
                <a:ea typeface="Segoe UI Black" panose="020B0A02040204020203" pitchFamily="34" charset="0"/>
              </a:rPr>
              <a:t>  </a:t>
            </a:r>
            <a:r>
              <a:rPr lang="en-US" altLang="zh-CN" sz="1400" dirty="0">
                <a:solidFill>
                  <a:schemeClr val="bg1"/>
                </a:solidFill>
                <a:latin typeface="Segoe UI Black" panose="020B0A02040204020203" pitchFamily="34" charset="0"/>
                <a:ea typeface="Segoe UI Black" panose="020B0A02040204020203" pitchFamily="34" charset="0"/>
              </a:rPr>
              <a:t>Start</a:t>
            </a:r>
            <a:endParaRPr lang="en-US" altLang="zh-CN" dirty="0">
              <a:solidFill>
                <a:schemeClr val="bg1"/>
              </a:solidFill>
              <a:latin typeface="Segoe UI Black" panose="020B0A02040204020203" pitchFamily="34" charset="0"/>
              <a:ea typeface="Segoe UI Black" panose="020B0A02040204020203" pitchFamily="34" charset="0"/>
            </a:endParaRPr>
          </a:p>
          <a:p>
            <a:endParaRPr lang="en-US" altLang="zh-CN" sz="800" dirty="0">
              <a:solidFill>
                <a:schemeClr val="bg1"/>
              </a:solidFill>
              <a:latin typeface="Segoe UI Black" panose="020B0A02040204020203" pitchFamily="34" charset="0"/>
              <a:ea typeface="Segoe UI Black" panose="020B0A02040204020203" pitchFamily="34" charset="0"/>
            </a:endParaRPr>
          </a:p>
          <a:p>
            <a:r>
              <a:rPr lang="en-US" altLang="zh-CN" sz="1000" dirty="0">
                <a:solidFill>
                  <a:schemeClr val="bg1"/>
                </a:solidFill>
                <a:latin typeface="Segoe UI Black" panose="020B0A02040204020203" pitchFamily="34" charset="0"/>
                <a:ea typeface="Segoe UI Black" panose="020B0A02040204020203" pitchFamily="34" charset="0"/>
              </a:rPr>
              <a:t>Establishing a foundation</a:t>
            </a:r>
          </a:p>
        </p:txBody>
      </p:sp>
      <p:sp>
        <p:nvSpPr>
          <p:cNvPr id="28" name="矩形: 圆角 27">
            <a:extLst>
              <a:ext uri="{FF2B5EF4-FFF2-40B4-BE49-F238E27FC236}">
                <a16:creationId xmlns:a16="http://schemas.microsoft.com/office/drawing/2014/main" id="{93B064A2-F3F9-D1D8-D326-8B2579FB6DBA}"/>
              </a:ext>
            </a:extLst>
          </p:cNvPr>
          <p:cNvSpPr/>
          <p:nvPr/>
        </p:nvSpPr>
        <p:spPr>
          <a:xfrm>
            <a:off x="622390" y="2679293"/>
            <a:ext cx="480781" cy="331754"/>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Segoe UI Black" panose="020B0A02040204020203" pitchFamily="34" charset="0"/>
                <a:ea typeface="Segoe UI Black" panose="020B0A02040204020203" pitchFamily="34" charset="0"/>
              </a:rPr>
              <a:t>1</a:t>
            </a:r>
            <a:endParaRPr lang="zh-CN" altLang="en-US" dirty="0">
              <a:latin typeface="Segoe UI Black" panose="020B0A02040204020203" pitchFamily="34" charset="0"/>
            </a:endParaRPr>
          </a:p>
        </p:txBody>
      </p:sp>
      <p:sp>
        <p:nvSpPr>
          <p:cNvPr id="29" name="矩形: 圆角 28">
            <a:extLst>
              <a:ext uri="{FF2B5EF4-FFF2-40B4-BE49-F238E27FC236}">
                <a16:creationId xmlns:a16="http://schemas.microsoft.com/office/drawing/2014/main" id="{106C3D9A-33AC-1DCC-1A6C-4E513F6E4C0A}"/>
              </a:ext>
            </a:extLst>
          </p:cNvPr>
          <p:cNvSpPr/>
          <p:nvPr/>
        </p:nvSpPr>
        <p:spPr>
          <a:xfrm>
            <a:off x="2102146" y="1835005"/>
            <a:ext cx="480781" cy="331754"/>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Segoe UI Black" panose="020B0A02040204020203" pitchFamily="34" charset="0"/>
                <a:ea typeface="Segoe UI Black" panose="020B0A02040204020203" pitchFamily="34" charset="0"/>
              </a:rPr>
              <a:t>2</a:t>
            </a:r>
            <a:endParaRPr lang="zh-CN" altLang="en-US" dirty="0">
              <a:latin typeface="Segoe UI Black" panose="020B0A02040204020203" pitchFamily="34" charset="0"/>
            </a:endParaRPr>
          </a:p>
        </p:txBody>
      </p:sp>
      <p:sp>
        <p:nvSpPr>
          <p:cNvPr id="30" name="矩形: 圆角 29">
            <a:extLst>
              <a:ext uri="{FF2B5EF4-FFF2-40B4-BE49-F238E27FC236}">
                <a16:creationId xmlns:a16="http://schemas.microsoft.com/office/drawing/2014/main" id="{19D71656-9B59-3239-51FF-0D253A6B2834}"/>
              </a:ext>
            </a:extLst>
          </p:cNvPr>
          <p:cNvSpPr/>
          <p:nvPr/>
        </p:nvSpPr>
        <p:spPr>
          <a:xfrm>
            <a:off x="3628603" y="2628404"/>
            <a:ext cx="480781" cy="331754"/>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Segoe UI Black" panose="020B0A02040204020203" pitchFamily="34" charset="0"/>
                <a:ea typeface="Segoe UI Black" panose="020B0A02040204020203" pitchFamily="34" charset="0"/>
              </a:rPr>
              <a:t>3</a:t>
            </a:r>
            <a:endParaRPr lang="zh-CN" altLang="en-US" dirty="0">
              <a:latin typeface="Segoe UI Black" panose="020B0A02040204020203" pitchFamily="34" charset="0"/>
            </a:endParaRPr>
          </a:p>
        </p:txBody>
      </p:sp>
      <p:sp>
        <p:nvSpPr>
          <p:cNvPr id="31" name="矩形: 圆角 30">
            <a:extLst>
              <a:ext uri="{FF2B5EF4-FFF2-40B4-BE49-F238E27FC236}">
                <a16:creationId xmlns:a16="http://schemas.microsoft.com/office/drawing/2014/main" id="{1B228D96-4A01-B4F8-178D-E6C78C812A9E}"/>
              </a:ext>
            </a:extLst>
          </p:cNvPr>
          <p:cNvSpPr/>
          <p:nvPr/>
        </p:nvSpPr>
        <p:spPr>
          <a:xfrm>
            <a:off x="5084374" y="1865627"/>
            <a:ext cx="480781" cy="331754"/>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Segoe UI Black" panose="020B0A02040204020203" pitchFamily="34" charset="0"/>
                <a:ea typeface="Segoe UI Black" panose="020B0A02040204020203" pitchFamily="34" charset="0"/>
              </a:rPr>
              <a:t>4</a:t>
            </a:r>
            <a:endParaRPr lang="zh-CN" altLang="en-US" dirty="0">
              <a:latin typeface="Segoe UI Black" panose="020B0A02040204020203" pitchFamily="34" charset="0"/>
            </a:endParaRPr>
          </a:p>
        </p:txBody>
      </p:sp>
      <p:sp>
        <p:nvSpPr>
          <p:cNvPr id="32" name="文本框 31">
            <a:extLst>
              <a:ext uri="{FF2B5EF4-FFF2-40B4-BE49-F238E27FC236}">
                <a16:creationId xmlns:a16="http://schemas.microsoft.com/office/drawing/2014/main" id="{05F6DA28-B6FC-E571-71D7-16143C4C0DB5}"/>
              </a:ext>
            </a:extLst>
          </p:cNvPr>
          <p:cNvSpPr txBox="1"/>
          <p:nvPr/>
        </p:nvSpPr>
        <p:spPr>
          <a:xfrm>
            <a:off x="1830156" y="1005923"/>
            <a:ext cx="1117995" cy="738664"/>
          </a:xfrm>
          <a:prstGeom prst="rect">
            <a:avLst/>
          </a:prstGeom>
          <a:solidFill>
            <a:srgbClr val="9C5616">
              <a:alpha val="40000"/>
            </a:srgbClr>
          </a:solidFill>
        </p:spPr>
        <p:txBody>
          <a:bodyPr wrap="square" rtlCol="0">
            <a:spAutoFit/>
          </a:bodyPr>
          <a:lstStyle/>
          <a:p>
            <a:r>
              <a:rPr lang="en-US" altLang="zh-CN" sz="1400" dirty="0">
                <a:solidFill>
                  <a:schemeClr val="bg1"/>
                </a:solidFill>
                <a:latin typeface="Segoe UI Black" panose="020B0A02040204020203" pitchFamily="34" charset="0"/>
                <a:ea typeface="Segoe UI Black" panose="020B0A02040204020203" pitchFamily="34" charset="0"/>
              </a:rPr>
              <a:t> Develop</a:t>
            </a:r>
          </a:p>
          <a:p>
            <a:endParaRPr lang="en-US" altLang="zh-CN" sz="800" dirty="0">
              <a:solidFill>
                <a:schemeClr val="bg1"/>
              </a:solidFill>
              <a:latin typeface="Segoe UI Black" panose="020B0A02040204020203" pitchFamily="34" charset="0"/>
              <a:ea typeface="Segoe UI Black" panose="020B0A02040204020203" pitchFamily="34" charset="0"/>
            </a:endParaRPr>
          </a:p>
          <a:p>
            <a:r>
              <a:rPr lang="en-US" altLang="zh-CN" sz="1000" dirty="0">
                <a:solidFill>
                  <a:schemeClr val="bg1"/>
                </a:solidFill>
                <a:latin typeface="Segoe UI Black" panose="020B0A02040204020203" pitchFamily="34" charset="0"/>
                <a:ea typeface="Segoe UI Black" panose="020B0A02040204020203" pitchFamily="34" charset="0"/>
              </a:rPr>
              <a:t>Growth and consolidation</a:t>
            </a:r>
          </a:p>
        </p:txBody>
      </p:sp>
      <p:sp>
        <p:nvSpPr>
          <p:cNvPr id="35" name="文本框 34">
            <a:extLst>
              <a:ext uri="{FF2B5EF4-FFF2-40B4-BE49-F238E27FC236}">
                <a16:creationId xmlns:a16="http://schemas.microsoft.com/office/drawing/2014/main" id="{D4B96214-9E4B-1935-6FDF-D0AF6DBDC537}"/>
              </a:ext>
            </a:extLst>
          </p:cNvPr>
          <p:cNvSpPr txBox="1"/>
          <p:nvPr/>
        </p:nvSpPr>
        <p:spPr>
          <a:xfrm>
            <a:off x="3358931" y="3030281"/>
            <a:ext cx="1117995" cy="738664"/>
          </a:xfrm>
          <a:prstGeom prst="rect">
            <a:avLst/>
          </a:prstGeom>
          <a:solidFill>
            <a:srgbClr val="9C5616">
              <a:alpha val="40000"/>
            </a:srgbClr>
          </a:solidFill>
        </p:spPr>
        <p:txBody>
          <a:bodyPr wrap="square" rtlCol="0">
            <a:spAutoFit/>
          </a:bodyPr>
          <a:lstStyle/>
          <a:p>
            <a:r>
              <a:rPr lang="en-US" altLang="zh-CN" sz="1400" dirty="0">
                <a:solidFill>
                  <a:schemeClr val="bg1"/>
                </a:solidFill>
                <a:latin typeface="Segoe UI Black" panose="020B0A02040204020203" pitchFamily="34" charset="0"/>
                <a:ea typeface="Segoe UI Black" panose="020B0A02040204020203" pitchFamily="34" charset="0"/>
              </a:rPr>
              <a:t>Accelerate</a:t>
            </a:r>
          </a:p>
          <a:p>
            <a:endParaRPr lang="en-US" altLang="zh-CN" sz="800" dirty="0">
              <a:solidFill>
                <a:schemeClr val="bg1"/>
              </a:solidFill>
              <a:latin typeface="Segoe UI Black" panose="020B0A02040204020203" pitchFamily="34" charset="0"/>
              <a:ea typeface="Segoe UI Black" panose="020B0A02040204020203" pitchFamily="34" charset="0"/>
            </a:endParaRPr>
          </a:p>
          <a:p>
            <a:r>
              <a:rPr lang="en-US" altLang="zh-CN" sz="1000" dirty="0">
                <a:solidFill>
                  <a:schemeClr val="bg1"/>
                </a:solidFill>
                <a:latin typeface="Segoe UI Black" panose="020B0A02040204020203" pitchFamily="34" charset="0"/>
                <a:ea typeface="Segoe UI Black" panose="020B0A02040204020203" pitchFamily="34" charset="0"/>
              </a:rPr>
              <a:t>Expansion and absorption</a:t>
            </a:r>
          </a:p>
        </p:txBody>
      </p:sp>
      <p:sp>
        <p:nvSpPr>
          <p:cNvPr id="36" name="文本框 35">
            <a:extLst>
              <a:ext uri="{FF2B5EF4-FFF2-40B4-BE49-F238E27FC236}">
                <a16:creationId xmlns:a16="http://schemas.microsoft.com/office/drawing/2014/main" id="{25A8B76E-E6B6-2B78-297B-33108F32FF6A}"/>
              </a:ext>
            </a:extLst>
          </p:cNvPr>
          <p:cNvSpPr txBox="1"/>
          <p:nvPr/>
        </p:nvSpPr>
        <p:spPr>
          <a:xfrm>
            <a:off x="4858827" y="1072928"/>
            <a:ext cx="1171482" cy="738664"/>
          </a:xfrm>
          <a:prstGeom prst="rect">
            <a:avLst/>
          </a:prstGeom>
          <a:solidFill>
            <a:srgbClr val="9C5616">
              <a:alpha val="40000"/>
            </a:srgbClr>
          </a:solidFill>
        </p:spPr>
        <p:txBody>
          <a:bodyPr wrap="square" rtlCol="0">
            <a:spAutoFit/>
          </a:bodyPr>
          <a:lstStyle/>
          <a:p>
            <a:r>
              <a:rPr lang="en-US" altLang="zh-CN" sz="1400" dirty="0">
                <a:solidFill>
                  <a:schemeClr val="bg1"/>
                </a:solidFill>
                <a:latin typeface="Segoe UI Black" panose="020B0A02040204020203" pitchFamily="34" charset="0"/>
                <a:ea typeface="Segoe UI Black" panose="020B0A02040204020203" pitchFamily="34" charset="0"/>
              </a:rPr>
              <a:t> Leading</a:t>
            </a:r>
          </a:p>
          <a:p>
            <a:endParaRPr lang="en-US" altLang="zh-CN" sz="800" dirty="0">
              <a:solidFill>
                <a:schemeClr val="bg1"/>
              </a:solidFill>
              <a:latin typeface="Segoe UI Black" panose="020B0A02040204020203" pitchFamily="34" charset="0"/>
              <a:ea typeface="Segoe UI Black" panose="020B0A02040204020203" pitchFamily="34" charset="0"/>
            </a:endParaRPr>
          </a:p>
          <a:p>
            <a:r>
              <a:rPr lang="en-US" altLang="zh-CN" sz="1000" dirty="0">
                <a:solidFill>
                  <a:schemeClr val="bg1"/>
                </a:solidFill>
                <a:latin typeface="Segoe UI Black" panose="020B0A02040204020203" pitchFamily="34" charset="0"/>
                <a:ea typeface="Segoe UI Black" panose="020B0A02040204020203" pitchFamily="34" charset="0"/>
              </a:rPr>
              <a:t>Innovation and sustainable</a:t>
            </a:r>
          </a:p>
        </p:txBody>
      </p:sp>
      <p:pic>
        <p:nvPicPr>
          <p:cNvPr id="38" name="图片 37">
            <a:extLst>
              <a:ext uri="{FF2B5EF4-FFF2-40B4-BE49-F238E27FC236}">
                <a16:creationId xmlns:a16="http://schemas.microsoft.com/office/drawing/2014/main" id="{05AEA99D-1C36-3DA8-CBC8-F18D10705E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470" y="558251"/>
            <a:ext cx="5634841" cy="3655315"/>
          </a:xfrm>
          <a:prstGeom prst="rect">
            <a:avLst/>
          </a:prstGeom>
        </p:spPr>
      </p:pic>
      <p:sp>
        <p:nvSpPr>
          <p:cNvPr id="39" name="文本框 38">
            <a:extLst>
              <a:ext uri="{FF2B5EF4-FFF2-40B4-BE49-F238E27FC236}">
                <a16:creationId xmlns:a16="http://schemas.microsoft.com/office/drawing/2014/main" id="{3D5EB758-AF69-1ECB-5D2B-26751474C8FF}"/>
              </a:ext>
            </a:extLst>
          </p:cNvPr>
          <p:cNvSpPr txBox="1"/>
          <p:nvPr/>
        </p:nvSpPr>
        <p:spPr>
          <a:xfrm>
            <a:off x="8724275" y="710043"/>
            <a:ext cx="18887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title</a:t>
            </a:r>
            <a:endParaRPr lang="zh-CN" altLang="en-US"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B5200D03-97C4-196A-258F-9557F78E7C1E}"/>
              </a:ext>
            </a:extLst>
          </p:cNvPr>
          <p:cNvSpPr txBox="1"/>
          <p:nvPr/>
        </p:nvSpPr>
        <p:spPr>
          <a:xfrm>
            <a:off x="7154521" y="1375255"/>
            <a:ext cx="887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97CA4319-115A-A3CA-1137-548E495B9E5A}"/>
              </a:ext>
            </a:extLst>
          </p:cNvPr>
          <p:cNvSpPr txBox="1"/>
          <p:nvPr/>
        </p:nvSpPr>
        <p:spPr>
          <a:xfrm>
            <a:off x="10903975" y="3477180"/>
            <a:ext cx="887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4981BC6E-0A68-BBBE-4383-979D7C28A8BE}"/>
              </a:ext>
            </a:extLst>
          </p:cNvPr>
          <p:cNvSpPr txBox="1"/>
          <p:nvPr/>
        </p:nvSpPr>
        <p:spPr>
          <a:xfrm>
            <a:off x="9651892" y="1364133"/>
            <a:ext cx="887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D7B1B93D-D75A-2404-BD3E-9D49AC0631FC}"/>
              </a:ext>
            </a:extLst>
          </p:cNvPr>
          <p:cNvSpPr txBox="1"/>
          <p:nvPr/>
        </p:nvSpPr>
        <p:spPr>
          <a:xfrm>
            <a:off x="8418670" y="3460350"/>
            <a:ext cx="887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862989F2-3678-CDB9-55FA-B600EC5295FA}"/>
              </a:ext>
            </a:extLst>
          </p:cNvPr>
          <p:cNvSpPr txBox="1"/>
          <p:nvPr/>
        </p:nvSpPr>
        <p:spPr>
          <a:xfrm>
            <a:off x="7206065" y="2892405"/>
            <a:ext cx="887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block</a:t>
            </a:r>
            <a:endParaRPr lang="zh-CN" altLang="en-US"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684FF78B-3F7E-EC5B-C160-DCC8A8746459}"/>
              </a:ext>
            </a:extLst>
          </p:cNvPr>
          <p:cNvSpPr txBox="1"/>
          <p:nvPr/>
        </p:nvSpPr>
        <p:spPr>
          <a:xfrm>
            <a:off x="10885594" y="2015665"/>
            <a:ext cx="887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block</a:t>
            </a:r>
            <a:endParaRPr lang="zh-CN" altLang="en-US"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3C948357-D0AF-CB6E-BACB-1B02028E0D02}"/>
              </a:ext>
            </a:extLst>
          </p:cNvPr>
          <p:cNvSpPr txBox="1"/>
          <p:nvPr/>
        </p:nvSpPr>
        <p:spPr>
          <a:xfrm>
            <a:off x="9651188" y="2861515"/>
            <a:ext cx="887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block</a:t>
            </a:r>
            <a:endParaRPr lang="zh-CN" altLang="en-US"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B3EB9200-916C-F26A-BB29-A864B6A3120F}"/>
              </a:ext>
            </a:extLst>
          </p:cNvPr>
          <p:cNvSpPr txBox="1"/>
          <p:nvPr/>
        </p:nvSpPr>
        <p:spPr>
          <a:xfrm>
            <a:off x="8418669" y="2012715"/>
            <a:ext cx="887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block</a:t>
            </a:r>
            <a:endParaRPr lang="zh-CN" altLang="en-US"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01D1FAF5-E90E-9112-716F-2A44CEE5DE5B}"/>
              </a:ext>
            </a:extLst>
          </p:cNvPr>
          <p:cNvSpPr txBox="1"/>
          <p:nvPr/>
        </p:nvSpPr>
        <p:spPr>
          <a:xfrm>
            <a:off x="7289840" y="3477180"/>
            <a:ext cx="9635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CC0C6022-0308-1B8A-5C7F-04885E65AA92}"/>
              </a:ext>
            </a:extLst>
          </p:cNvPr>
          <p:cNvSpPr txBox="1"/>
          <p:nvPr/>
        </p:nvSpPr>
        <p:spPr>
          <a:xfrm>
            <a:off x="10932472" y="1442260"/>
            <a:ext cx="9635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9AA5A84B-A924-FA1D-B895-8F477FC53C53}"/>
              </a:ext>
            </a:extLst>
          </p:cNvPr>
          <p:cNvSpPr txBox="1"/>
          <p:nvPr/>
        </p:nvSpPr>
        <p:spPr>
          <a:xfrm>
            <a:off x="9737541" y="3436471"/>
            <a:ext cx="9635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DF607FFA-9FC6-A37C-2320-BCCA36DD3216}"/>
              </a:ext>
            </a:extLst>
          </p:cNvPr>
          <p:cNvSpPr txBox="1"/>
          <p:nvPr/>
        </p:nvSpPr>
        <p:spPr>
          <a:xfrm>
            <a:off x="8512471" y="1452153"/>
            <a:ext cx="9635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B4A28EBB-A553-A2EB-48F7-F11DD4EA9451}"/>
              </a:ext>
            </a:extLst>
          </p:cNvPr>
          <p:cNvSpPr txBox="1"/>
          <p:nvPr/>
        </p:nvSpPr>
        <p:spPr>
          <a:xfrm>
            <a:off x="9032420" y="2434640"/>
            <a:ext cx="887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arrow</a:t>
            </a:r>
            <a:endParaRPr lang="zh-CN" altLang="en-US"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ABA291C5-88BA-D2B1-ADC8-AF1A0D387D71}"/>
              </a:ext>
            </a:extLst>
          </p:cNvPr>
          <p:cNvSpPr txBox="1"/>
          <p:nvPr/>
        </p:nvSpPr>
        <p:spPr>
          <a:xfrm>
            <a:off x="397239" y="4638154"/>
            <a:ext cx="10141197" cy="923330"/>
          </a:xfrm>
          <a:prstGeom prst="rect">
            <a:avLst/>
          </a:prstGeom>
          <a:noFill/>
        </p:spPr>
        <p:txBody>
          <a:bodyPr wrap="square" rtlCol="0">
            <a:spAutoFit/>
          </a:bodyPr>
          <a:lstStyle/>
          <a:p>
            <a:r>
              <a:rPr lang="en-US" altLang="zh-CN" dirty="0">
                <a:latin typeface="Arial Rounded MT Bold" panose="020F0704030504030204" pitchFamily="34" charset="0"/>
              </a:rPr>
              <a:t>The timeline for our company's future development, with three years as a milestone. We have outlined the development goals and directions for the company over the next 12 years. This can enhance the company's credibility.</a:t>
            </a:r>
            <a:endParaRPr lang="zh-CN" altLang="en-US" dirty="0">
              <a:latin typeface="Arial Rounded MT Bold" panose="020F0704030504030204" pitchFamily="34" charset="0"/>
            </a:endParaRPr>
          </a:p>
        </p:txBody>
      </p:sp>
    </p:spTree>
    <p:extLst>
      <p:ext uri="{BB962C8B-B14F-4D97-AF65-F5344CB8AC3E}">
        <p14:creationId xmlns:p14="http://schemas.microsoft.com/office/powerpoint/2010/main" val="1532461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55F832D-0F27-656D-01F1-B79C2ED133B8}"/>
              </a:ext>
            </a:extLst>
          </p:cNvPr>
          <p:cNvSpPr>
            <a:spLocks noGrp="1"/>
          </p:cNvSpPr>
          <p:nvPr>
            <p:ph type="sldNum" sz="quarter" idx="12"/>
          </p:nvPr>
        </p:nvSpPr>
        <p:spPr/>
        <p:txBody>
          <a:bodyPr/>
          <a:lstStyle/>
          <a:p>
            <a:fld id="{EDCF069B-D994-4262-8CEC-8B0A802048A3}" type="slidenum">
              <a:rPr lang="zh-CN" altLang="en-US" smtClean="0"/>
              <a:pPr/>
              <a:t>41</a:t>
            </a:fld>
            <a:endParaRPr lang="zh-CN" altLang="en-US" dirty="0"/>
          </a:p>
        </p:txBody>
      </p:sp>
      <p:pic>
        <p:nvPicPr>
          <p:cNvPr id="5" name="图片 4">
            <a:extLst>
              <a:ext uri="{FF2B5EF4-FFF2-40B4-BE49-F238E27FC236}">
                <a16:creationId xmlns:a16="http://schemas.microsoft.com/office/drawing/2014/main" id="{2C8DC2E8-4F5A-AC35-20A6-B37024C6824A}"/>
              </a:ext>
            </a:extLst>
          </p:cNvPr>
          <p:cNvPicPr>
            <a:picLocks noChangeAspect="1"/>
          </p:cNvPicPr>
          <p:nvPr/>
        </p:nvPicPr>
        <p:blipFill>
          <a:blip r:embed="rId2"/>
          <a:stretch>
            <a:fillRect/>
          </a:stretch>
        </p:blipFill>
        <p:spPr>
          <a:xfrm>
            <a:off x="0" y="557106"/>
            <a:ext cx="7007902" cy="3553477"/>
          </a:xfrm>
          <a:prstGeom prst="rect">
            <a:avLst/>
          </a:prstGeom>
        </p:spPr>
      </p:pic>
      <p:pic>
        <p:nvPicPr>
          <p:cNvPr id="7" name="图片 6">
            <a:extLst>
              <a:ext uri="{FF2B5EF4-FFF2-40B4-BE49-F238E27FC236}">
                <a16:creationId xmlns:a16="http://schemas.microsoft.com/office/drawing/2014/main" id="{B08FB2BE-3A01-C3D9-25B7-A8730BF62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901" y="525688"/>
            <a:ext cx="5160031" cy="3656568"/>
          </a:xfrm>
          <a:prstGeom prst="rect">
            <a:avLst/>
          </a:prstGeom>
        </p:spPr>
      </p:pic>
      <p:sp>
        <p:nvSpPr>
          <p:cNvPr id="8" name="文本框 7">
            <a:extLst>
              <a:ext uri="{FF2B5EF4-FFF2-40B4-BE49-F238E27FC236}">
                <a16:creationId xmlns:a16="http://schemas.microsoft.com/office/drawing/2014/main" id="{693C64D5-51EB-FB40-91F3-9F850DD10C00}"/>
              </a:ext>
            </a:extLst>
          </p:cNvPr>
          <p:cNvSpPr txBox="1"/>
          <p:nvPr/>
        </p:nvSpPr>
        <p:spPr>
          <a:xfrm>
            <a:off x="7682459" y="1034321"/>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7D8A545-3CB9-2D97-7797-AEA362AB7D65}"/>
              </a:ext>
            </a:extLst>
          </p:cNvPr>
          <p:cNvSpPr txBox="1"/>
          <p:nvPr/>
        </p:nvSpPr>
        <p:spPr>
          <a:xfrm>
            <a:off x="8966616" y="1034321"/>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91A8C66-C8B7-5623-3116-7F2346013B54}"/>
              </a:ext>
            </a:extLst>
          </p:cNvPr>
          <p:cNvSpPr txBox="1"/>
          <p:nvPr/>
        </p:nvSpPr>
        <p:spPr>
          <a:xfrm>
            <a:off x="8272529" y="1666406"/>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09C60ACE-CAD1-7EA2-C5D7-05F612E899D3}"/>
              </a:ext>
            </a:extLst>
          </p:cNvPr>
          <p:cNvSpPr txBox="1"/>
          <p:nvPr/>
        </p:nvSpPr>
        <p:spPr>
          <a:xfrm>
            <a:off x="7475095" y="2213764"/>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button</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9369386-55AD-E437-979B-FBA7E94E1367}"/>
              </a:ext>
            </a:extLst>
          </p:cNvPr>
          <p:cNvSpPr txBox="1"/>
          <p:nvPr/>
        </p:nvSpPr>
        <p:spPr>
          <a:xfrm>
            <a:off x="7475094" y="2924331"/>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2FAB24D9-B9A1-A835-5659-F561BBCE7AB6}"/>
              </a:ext>
            </a:extLst>
          </p:cNvPr>
          <p:cNvSpPr txBox="1"/>
          <p:nvPr/>
        </p:nvSpPr>
        <p:spPr>
          <a:xfrm>
            <a:off x="10618032" y="1585209"/>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F555A6C0-0F54-EE83-38CC-C4156FDDD633}"/>
              </a:ext>
            </a:extLst>
          </p:cNvPr>
          <p:cNvSpPr txBox="1"/>
          <p:nvPr/>
        </p:nvSpPr>
        <p:spPr>
          <a:xfrm>
            <a:off x="8966615" y="3176456"/>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9F21CFF-687B-E608-1F53-9F0AE6F47861}"/>
              </a:ext>
            </a:extLst>
          </p:cNvPr>
          <p:cNvSpPr txBox="1"/>
          <p:nvPr/>
        </p:nvSpPr>
        <p:spPr>
          <a:xfrm>
            <a:off x="10567273" y="3176456"/>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text</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DD48B99-A139-C765-1D0B-F108438B089D}"/>
              </a:ext>
            </a:extLst>
          </p:cNvPr>
          <p:cNvSpPr txBox="1"/>
          <p:nvPr/>
        </p:nvSpPr>
        <p:spPr>
          <a:xfrm>
            <a:off x="8944588" y="2739665"/>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title</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69359D82-62A8-9110-7B55-12FF032CD033}"/>
              </a:ext>
            </a:extLst>
          </p:cNvPr>
          <p:cNvSpPr txBox="1"/>
          <p:nvPr/>
        </p:nvSpPr>
        <p:spPr>
          <a:xfrm>
            <a:off x="10556260" y="2739665"/>
            <a:ext cx="8769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title</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8112815B-B866-39F9-6AEF-754FA2837F7A}"/>
              </a:ext>
            </a:extLst>
          </p:cNvPr>
          <p:cNvSpPr txBox="1"/>
          <p:nvPr/>
        </p:nvSpPr>
        <p:spPr>
          <a:xfrm>
            <a:off x="162394" y="4430932"/>
            <a:ext cx="11332563" cy="1754326"/>
          </a:xfrm>
          <a:prstGeom prst="rect">
            <a:avLst/>
          </a:prstGeom>
          <a:noFill/>
        </p:spPr>
        <p:txBody>
          <a:bodyPr wrap="square" rtlCol="0">
            <a:spAutoFit/>
          </a:bodyPr>
          <a:lstStyle/>
          <a:p>
            <a:r>
              <a:rPr lang="en-US" altLang="zh-CN" dirty="0">
                <a:latin typeface="Arial Rounded MT Bold" panose="020F0704030504030204" pitchFamily="34" charset="0"/>
              </a:rPr>
              <a:t>Footer section, which includes a message board for users to provide suggestions on our products and services. To the right of the message board, there is a location map indicating our company's position. Below that, you will find QR codes for our official WeChat accounts. In the lower right corner, you can find contact information such as email, phone numbers, and our physical address. All of this is designed to help users gain a clearer understanding of our company and facilitate effective communication with our personnel for any inquiries related to our business.</a:t>
            </a:r>
            <a:endParaRPr lang="zh-CN" altLang="en-US" dirty="0">
              <a:latin typeface="Arial Rounded MT Bold" panose="020F0704030504030204" pitchFamily="34" charset="0"/>
            </a:endParaRPr>
          </a:p>
        </p:txBody>
      </p:sp>
    </p:spTree>
    <p:extLst>
      <p:ext uri="{BB962C8B-B14F-4D97-AF65-F5344CB8AC3E}">
        <p14:creationId xmlns:p14="http://schemas.microsoft.com/office/powerpoint/2010/main" val="3356768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42</a:t>
            </a:fld>
            <a:endParaRPr lang="zh-CN" altLang="en-US"/>
          </a:p>
        </p:txBody>
      </p:sp>
      <p:pic>
        <p:nvPicPr>
          <p:cNvPr id="3" name="图片 2"/>
          <p:cNvPicPr>
            <a:picLocks noChangeAspect="1"/>
          </p:cNvPicPr>
          <p:nvPr>
            <p:custDataLst>
              <p:tags r:id="rId1"/>
            </p:custDataLst>
          </p:nvPr>
        </p:nvPicPr>
        <p:blipFill>
          <a:blip r:embed="rId4"/>
          <a:stretch>
            <a:fillRect/>
          </a:stretch>
        </p:blipFill>
        <p:spPr>
          <a:xfrm>
            <a:off x="194945" y="306070"/>
            <a:ext cx="6026785" cy="3947795"/>
          </a:xfrm>
          <a:prstGeom prst="rect">
            <a:avLst/>
          </a:prstGeom>
        </p:spPr>
      </p:pic>
      <p:pic>
        <p:nvPicPr>
          <p:cNvPr id="4" name="图片 3"/>
          <p:cNvPicPr>
            <a:picLocks noChangeAspect="1"/>
          </p:cNvPicPr>
          <p:nvPr>
            <p:custDataLst>
              <p:tags r:id="rId2"/>
            </p:custDataLst>
          </p:nvPr>
        </p:nvPicPr>
        <p:blipFill>
          <a:blip r:embed="rId5"/>
          <a:stretch>
            <a:fillRect/>
          </a:stretch>
        </p:blipFill>
        <p:spPr>
          <a:xfrm>
            <a:off x="6410325" y="306070"/>
            <a:ext cx="5630545" cy="3840480"/>
          </a:xfrm>
          <a:prstGeom prst="rect">
            <a:avLst/>
          </a:prstGeom>
        </p:spPr>
      </p:pic>
      <p:sp>
        <p:nvSpPr>
          <p:cNvPr id="5" name="文本框 4"/>
          <p:cNvSpPr txBox="1"/>
          <p:nvPr/>
        </p:nvSpPr>
        <p:spPr>
          <a:xfrm>
            <a:off x="657860" y="4602480"/>
            <a:ext cx="10957560" cy="1476375"/>
          </a:xfrm>
          <a:prstGeom prst="rect">
            <a:avLst/>
          </a:prstGeom>
          <a:noFill/>
        </p:spPr>
        <p:txBody>
          <a:bodyPr wrap="square" rtlCol="0">
            <a:spAutoFit/>
          </a:bodyPr>
          <a:lstStyle/>
          <a:p>
            <a:r>
              <a:rPr lang="en-US" altLang="zh-CN"/>
              <a:t>1.Clicking the hypeilink called INDUSTRY and then navigating to this page .</a:t>
            </a:r>
          </a:p>
          <a:p>
            <a:r>
              <a:rPr lang="en-US" altLang="zh-CN"/>
              <a:t>2.This page show the industries about this accounting firm .</a:t>
            </a:r>
          </a:p>
          <a:p>
            <a:r>
              <a:rPr lang="en-US" altLang="zh-CN">
                <a:sym typeface="+mn-ea"/>
              </a:rPr>
              <a:t>3.A picture as the overall backround and there are 3 slogans that have their respective contents.</a:t>
            </a:r>
            <a:endParaRPr lang="en-US" altLang="zh-CN"/>
          </a:p>
          <a:p>
            <a:r>
              <a:rPr lang="en-US" altLang="zh-CN"/>
              <a:t>4.It provides customers with a better understanding of the company's offerings.</a:t>
            </a:r>
          </a:p>
          <a:p>
            <a:r>
              <a:rPr lang="en-US" altLang="zh-CN"/>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43</a:t>
            </a:fld>
            <a:endParaRPr lang="zh-CN" altLang="en-US"/>
          </a:p>
        </p:txBody>
      </p:sp>
      <p:pic>
        <p:nvPicPr>
          <p:cNvPr id="11" name="图片 10"/>
          <p:cNvPicPr>
            <a:picLocks noChangeAspect="1"/>
          </p:cNvPicPr>
          <p:nvPr>
            <p:custDataLst>
              <p:tags r:id="rId1"/>
            </p:custDataLst>
          </p:nvPr>
        </p:nvPicPr>
        <p:blipFill>
          <a:blip r:embed="rId3"/>
          <a:stretch>
            <a:fillRect/>
          </a:stretch>
        </p:blipFill>
        <p:spPr>
          <a:xfrm>
            <a:off x="6410325" y="276860"/>
            <a:ext cx="5657850" cy="3954145"/>
          </a:xfrm>
          <a:prstGeom prst="rect">
            <a:avLst/>
          </a:prstGeom>
        </p:spPr>
      </p:pic>
      <p:pic>
        <p:nvPicPr>
          <p:cNvPr id="12" name="图片 11"/>
          <p:cNvPicPr>
            <a:picLocks noChangeAspect="1"/>
          </p:cNvPicPr>
          <p:nvPr/>
        </p:nvPicPr>
        <p:blipFill>
          <a:blip r:embed="rId4"/>
          <a:stretch>
            <a:fillRect/>
          </a:stretch>
        </p:blipFill>
        <p:spPr>
          <a:xfrm>
            <a:off x="223520" y="305435"/>
            <a:ext cx="5872480" cy="3925570"/>
          </a:xfrm>
          <a:prstGeom prst="rect">
            <a:avLst/>
          </a:prstGeom>
        </p:spPr>
      </p:pic>
      <p:sp>
        <p:nvSpPr>
          <p:cNvPr id="3" name="文本框 2"/>
          <p:cNvSpPr txBox="1"/>
          <p:nvPr/>
        </p:nvSpPr>
        <p:spPr>
          <a:xfrm>
            <a:off x="359410" y="4438015"/>
            <a:ext cx="11667490" cy="1476375"/>
          </a:xfrm>
          <a:prstGeom prst="rect">
            <a:avLst/>
          </a:prstGeom>
          <a:noFill/>
        </p:spPr>
        <p:txBody>
          <a:bodyPr wrap="square" rtlCol="0">
            <a:spAutoFit/>
          </a:bodyPr>
          <a:lstStyle/>
          <a:p>
            <a:r>
              <a:rPr lang="en-US" altLang="zh-CN"/>
              <a:t>1.Clicking Services hyperlink, then navigating to this page.</a:t>
            </a:r>
          </a:p>
          <a:p>
            <a:r>
              <a:rPr lang="en-US" altLang="zh-CN"/>
              <a:t>2.This page about 4 services that this firm provide.</a:t>
            </a:r>
          </a:p>
          <a:p>
            <a:r>
              <a:rPr lang="en-US" altLang="zh-CN"/>
              <a:t>3.In the first service’s page, there are 2 slogans on the left, and two txt to describe this service. The only different of header is the addition of anchor point on the right. </a:t>
            </a:r>
          </a:p>
          <a:p>
            <a:r>
              <a:rPr lang="en-US" altLang="zh-CN"/>
              <a:t>4.This layout is more direction, brief . Anchor point makes people read different services content more quicklly.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44</a:t>
            </a:fld>
            <a:endParaRPr lang="zh-CN" altLang="en-US"/>
          </a:p>
        </p:txBody>
      </p:sp>
      <p:pic>
        <p:nvPicPr>
          <p:cNvPr id="13" name="图片 12"/>
          <p:cNvPicPr>
            <a:picLocks noChangeAspect="1"/>
          </p:cNvPicPr>
          <p:nvPr>
            <p:custDataLst>
              <p:tags r:id="rId1"/>
            </p:custDataLst>
          </p:nvPr>
        </p:nvPicPr>
        <p:blipFill>
          <a:blip r:embed="rId3"/>
          <a:stretch>
            <a:fillRect/>
          </a:stretch>
        </p:blipFill>
        <p:spPr>
          <a:xfrm>
            <a:off x="6216015" y="293370"/>
            <a:ext cx="5881370" cy="3514725"/>
          </a:xfrm>
          <a:prstGeom prst="rect">
            <a:avLst/>
          </a:prstGeom>
        </p:spPr>
      </p:pic>
      <p:pic>
        <p:nvPicPr>
          <p:cNvPr id="14" name="图片 13"/>
          <p:cNvPicPr>
            <a:picLocks noChangeAspect="1"/>
          </p:cNvPicPr>
          <p:nvPr/>
        </p:nvPicPr>
        <p:blipFill>
          <a:blip r:embed="rId4"/>
          <a:stretch>
            <a:fillRect/>
          </a:stretch>
        </p:blipFill>
        <p:spPr>
          <a:xfrm>
            <a:off x="168910" y="292735"/>
            <a:ext cx="5690235" cy="3515360"/>
          </a:xfrm>
          <a:prstGeom prst="rect">
            <a:avLst/>
          </a:prstGeom>
        </p:spPr>
      </p:pic>
      <p:sp>
        <p:nvSpPr>
          <p:cNvPr id="15" name="文本框 14"/>
          <p:cNvSpPr txBox="1"/>
          <p:nvPr/>
        </p:nvSpPr>
        <p:spPr>
          <a:xfrm>
            <a:off x="781685" y="4232275"/>
            <a:ext cx="9928225" cy="922020"/>
          </a:xfrm>
          <a:prstGeom prst="rect">
            <a:avLst/>
          </a:prstGeom>
          <a:noFill/>
        </p:spPr>
        <p:txBody>
          <a:bodyPr wrap="square" rtlCol="0">
            <a:spAutoFit/>
          </a:bodyPr>
          <a:lstStyle/>
          <a:p>
            <a:r>
              <a:rPr lang="en-US" altLang="zh-CN"/>
              <a:t>1.Clicking the anchor point and turing to next service.</a:t>
            </a:r>
          </a:p>
          <a:p>
            <a:r>
              <a:rPr lang="en-US" altLang="zh-CN"/>
              <a:t>2.One slogan on the left of the top, the other one in the center. And there is a form in the middle, readers can know the related information about this service directly.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45</a:t>
            </a:fld>
            <a:endParaRPr lang="zh-CN" altLang="en-US"/>
          </a:p>
        </p:txBody>
      </p:sp>
      <p:pic>
        <p:nvPicPr>
          <p:cNvPr id="25" name="图片 24"/>
          <p:cNvPicPr>
            <a:picLocks noChangeAspect="1"/>
          </p:cNvPicPr>
          <p:nvPr>
            <p:custDataLst>
              <p:tags r:id="rId1"/>
            </p:custDataLst>
          </p:nvPr>
        </p:nvPicPr>
        <p:blipFill>
          <a:blip r:embed="rId3"/>
          <a:stretch>
            <a:fillRect/>
          </a:stretch>
        </p:blipFill>
        <p:spPr>
          <a:xfrm>
            <a:off x="6296660" y="207010"/>
            <a:ext cx="5820410" cy="4157980"/>
          </a:xfrm>
          <a:prstGeom prst="rect">
            <a:avLst/>
          </a:prstGeom>
        </p:spPr>
      </p:pic>
      <p:pic>
        <p:nvPicPr>
          <p:cNvPr id="26" name="图片 25"/>
          <p:cNvPicPr>
            <a:picLocks noChangeAspect="1"/>
          </p:cNvPicPr>
          <p:nvPr/>
        </p:nvPicPr>
        <p:blipFill>
          <a:blip r:embed="rId4"/>
          <a:stretch>
            <a:fillRect/>
          </a:stretch>
        </p:blipFill>
        <p:spPr>
          <a:xfrm>
            <a:off x="61595" y="206375"/>
            <a:ext cx="6035040" cy="4158615"/>
          </a:xfrm>
          <a:prstGeom prst="rect">
            <a:avLst/>
          </a:prstGeom>
        </p:spPr>
      </p:pic>
      <p:sp>
        <p:nvSpPr>
          <p:cNvPr id="27" name="文本框 26"/>
          <p:cNvSpPr txBox="1"/>
          <p:nvPr/>
        </p:nvSpPr>
        <p:spPr>
          <a:xfrm>
            <a:off x="226060" y="4674235"/>
            <a:ext cx="11402060" cy="1198880"/>
          </a:xfrm>
          <a:prstGeom prst="rect">
            <a:avLst/>
          </a:prstGeom>
          <a:noFill/>
        </p:spPr>
        <p:txBody>
          <a:bodyPr wrap="square" rtlCol="0">
            <a:spAutoFit/>
          </a:bodyPr>
          <a:lstStyle/>
          <a:p>
            <a:r>
              <a:rPr lang="en-US" altLang="zh-CN"/>
              <a:t>1.In this service’s page, there are two slogans and one text on the left.</a:t>
            </a:r>
          </a:p>
          <a:p>
            <a:r>
              <a:rPr lang="en-US" altLang="zh-CN"/>
              <a:t>2.On the right, the slogan lead readers to choose what content they want to know, and there are 5 texts that describe  5 aspects in this service.</a:t>
            </a:r>
          </a:p>
          <a:p>
            <a:r>
              <a:rPr lang="en-US" altLang="zh-CN"/>
              <a:t>3.These 5 images represent 5 different aspects or topics.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46</a:t>
            </a:fld>
            <a:endParaRPr lang="zh-CN" altLang="en-US"/>
          </a:p>
        </p:txBody>
      </p:sp>
      <p:cxnSp>
        <p:nvCxnSpPr>
          <p:cNvPr id="8" name="直接箭头连接符 7"/>
          <p:cNvCxnSpPr>
            <a:stCxn id="7" idx="2"/>
          </p:cNvCxnSpPr>
          <p:nvPr/>
        </p:nvCxnSpPr>
        <p:spPr>
          <a:xfrm flipH="1">
            <a:off x="5006340" y="2913380"/>
            <a:ext cx="6985" cy="387985"/>
          </a:xfrm>
          <a:prstGeom prst="straightConnector1">
            <a:avLst/>
          </a:prstGeom>
          <a:ln>
            <a:solidFill>
              <a:schemeClr val="tx2">
                <a:lumMod val="40000"/>
                <a:lumOff val="60000"/>
              </a:schemeClr>
            </a:solidFill>
            <a:tailEnd type="arrow"/>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custDataLst>
              <p:tags r:id="rId1"/>
            </p:custDataLst>
          </p:nvPr>
        </p:nvPicPr>
        <p:blipFill>
          <a:blip r:embed="rId4"/>
          <a:stretch>
            <a:fillRect/>
          </a:stretch>
        </p:blipFill>
        <p:spPr>
          <a:xfrm>
            <a:off x="6239510" y="411480"/>
            <a:ext cx="5727700" cy="3945255"/>
          </a:xfrm>
          <a:prstGeom prst="rect">
            <a:avLst/>
          </a:prstGeom>
        </p:spPr>
      </p:pic>
      <p:pic>
        <p:nvPicPr>
          <p:cNvPr id="17" name="图片 16"/>
          <p:cNvPicPr>
            <a:picLocks noChangeAspect="1"/>
          </p:cNvPicPr>
          <p:nvPr>
            <p:custDataLst>
              <p:tags r:id="rId2"/>
            </p:custDataLst>
          </p:nvPr>
        </p:nvPicPr>
        <p:blipFill>
          <a:blip r:embed="rId5"/>
          <a:stretch>
            <a:fillRect/>
          </a:stretch>
        </p:blipFill>
        <p:spPr>
          <a:xfrm>
            <a:off x="95885" y="410845"/>
            <a:ext cx="5960745" cy="3945890"/>
          </a:xfrm>
          <a:prstGeom prst="rect">
            <a:avLst/>
          </a:prstGeom>
        </p:spPr>
      </p:pic>
      <p:sp>
        <p:nvSpPr>
          <p:cNvPr id="18" name="文本框 17"/>
          <p:cNvSpPr txBox="1"/>
          <p:nvPr/>
        </p:nvSpPr>
        <p:spPr>
          <a:xfrm>
            <a:off x="317500" y="4500880"/>
            <a:ext cx="11433810" cy="1198880"/>
          </a:xfrm>
          <a:prstGeom prst="rect">
            <a:avLst/>
          </a:prstGeom>
          <a:noFill/>
        </p:spPr>
        <p:txBody>
          <a:bodyPr wrap="square" rtlCol="0">
            <a:spAutoFit/>
          </a:bodyPr>
          <a:lstStyle/>
          <a:p>
            <a:r>
              <a:rPr lang="en-US" altLang="zh-CN"/>
              <a:t>1.This page features two slogans, each located on opposite sides of the page.</a:t>
            </a:r>
          </a:p>
          <a:p>
            <a:r>
              <a:rPr lang="en-US" altLang="zh-CN"/>
              <a:t>2.The form on the right is describing the  related content of this service. That is really directly and brief.</a:t>
            </a:r>
          </a:p>
          <a:p>
            <a:r>
              <a:rPr lang="en-US" altLang="zh-CN"/>
              <a:t>3.On the right, pictures along with their slogans represent the products that the company has developed in response to the particular service they offer.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47</a:t>
            </a:fld>
            <a:endParaRPr lang="zh-CN" altLang="en-US"/>
          </a:p>
        </p:txBody>
      </p:sp>
      <p:pic>
        <p:nvPicPr>
          <p:cNvPr id="22" name="图片 21"/>
          <p:cNvPicPr>
            <a:picLocks noChangeAspect="1"/>
          </p:cNvPicPr>
          <p:nvPr>
            <p:custDataLst>
              <p:tags r:id="rId1"/>
            </p:custDataLst>
          </p:nvPr>
        </p:nvPicPr>
        <p:blipFill>
          <a:blip r:embed="rId3"/>
          <a:stretch>
            <a:fillRect/>
          </a:stretch>
        </p:blipFill>
        <p:spPr>
          <a:xfrm>
            <a:off x="6195695" y="186055"/>
            <a:ext cx="5718175" cy="4180205"/>
          </a:xfrm>
          <a:prstGeom prst="rect">
            <a:avLst/>
          </a:prstGeom>
        </p:spPr>
      </p:pic>
      <p:pic>
        <p:nvPicPr>
          <p:cNvPr id="23" name="图片 22"/>
          <p:cNvPicPr>
            <a:picLocks noChangeAspect="1"/>
          </p:cNvPicPr>
          <p:nvPr/>
        </p:nvPicPr>
        <p:blipFill>
          <a:blip r:embed="rId4"/>
          <a:stretch>
            <a:fillRect/>
          </a:stretch>
        </p:blipFill>
        <p:spPr>
          <a:xfrm>
            <a:off x="113030" y="186055"/>
            <a:ext cx="5840095" cy="4090670"/>
          </a:xfrm>
          <a:prstGeom prst="rect">
            <a:avLst/>
          </a:prstGeom>
        </p:spPr>
      </p:pic>
      <p:sp>
        <p:nvSpPr>
          <p:cNvPr id="24" name="文本框 23"/>
          <p:cNvSpPr txBox="1"/>
          <p:nvPr/>
        </p:nvSpPr>
        <p:spPr>
          <a:xfrm>
            <a:off x="205105" y="4530725"/>
            <a:ext cx="11188700" cy="1476375"/>
          </a:xfrm>
          <a:prstGeom prst="rect">
            <a:avLst/>
          </a:prstGeom>
          <a:noFill/>
        </p:spPr>
        <p:txBody>
          <a:bodyPr wrap="square" rtlCol="0">
            <a:spAutoFit/>
          </a:bodyPr>
          <a:lstStyle/>
          <a:p>
            <a:r>
              <a:rPr lang="en-US" altLang="zh-CN"/>
              <a:t>1.This page show how to contact this firm.</a:t>
            </a:r>
          </a:p>
          <a:p>
            <a:r>
              <a:rPr lang="en-US" altLang="zh-CN"/>
              <a:t>2.There are one slogan to describe the page called contact us.  The three images represent respectively a phone number, a geographical location, and an email address vividly. The three texts tell people how to contact this firm.</a:t>
            </a:r>
          </a:p>
          <a:p>
            <a:r>
              <a:rPr lang="en-US" altLang="zh-CN"/>
              <a:t>3.The most creative aspect should be the background image in the lower half. It's an image of a computer, and we happened to incorporate the contact information right into this computer.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48</a:t>
            </a:fld>
            <a:endParaRPr lang="zh-CN" altLang="en-US"/>
          </a:p>
        </p:txBody>
      </p:sp>
      <p:pic>
        <p:nvPicPr>
          <p:cNvPr id="12" name="图片 11"/>
          <p:cNvPicPr>
            <a:picLocks noChangeAspect="1"/>
          </p:cNvPicPr>
          <p:nvPr>
            <p:custDataLst>
              <p:tags r:id="rId1"/>
            </p:custDataLst>
          </p:nvPr>
        </p:nvPicPr>
        <p:blipFill>
          <a:blip r:embed="rId3"/>
          <a:stretch>
            <a:fillRect/>
          </a:stretch>
        </p:blipFill>
        <p:spPr>
          <a:xfrm>
            <a:off x="6410325" y="221615"/>
            <a:ext cx="5324475" cy="4059555"/>
          </a:xfrm>
          <a:prstGeom prst="rect">
            <a:avLst/>
          </a:prstGeom>
        </p:spPr>
      </p:pic>
      <p:pic>
        <p:nvPicPr>
          <p:cNvPr id="13" name="图片 12"/>
          <p:cNvPicPr>
            <a:picLocks noChangeAspect="1"/>
          </p:cNvPicPr>
          <p:nvPr/>
        </p:nvPicPr>
        <p:blipFill>
          <a:blip r:embed="rId4"/>
          <a:stretch>
            <a:fillRect/>
          </a:stretch>
        </p:blipFill>
        <p:spPr>
          <a:xfrm>
            <a:off x="181610" y="398145"/>
            <a:ext cx="5914390" cy="3760470"/>
          </a:xfrm>
          <a:prstGeom prst="rect">
            <a:avLst/>
          </a:prstGeom>
        </p:spPr>
      </p:pic>
      <p:sp>
        <p:nvSpPr>
          <p:cNvPr id="14" name="文本框 13"/>
          <p:cNvSpPr txBox="1"/>
          <p:nvPr/>
        </p:nvSpPr>
        <p:spPr>
          <a:xfrm>
            <a:off x="391160" y="4551045"/>
            <a:ext cx="11153140" cy="1198880"/>
          </a:xfrm>
          <a:prstGeom prst="rect">
            <a:avLst/>
          </a:prstGeom>
          <a:noFill/>
        </p:spPr>
        <p:txBody>
          <a:bodyPr wrap="square" rtlCol="0">
            <a:spAutoFit/>
          </a:bodyPr>
          <a:lstStyle/>
          <a:p>
            <a:r>
              <a:rPr lang="en-US" altLang="zh-CN"/>
              <a:t>1.The slogan and image on the left side tell people that they should scan the QR code for online payments if they want to be VIP</a:t>
            </a:r>
          </a:p>
          <a:p>
            <a:r>
              <a:rPr lang="en-US" altLang="zh-CN"/>
              <a:t>2.The slogans on the right tell people the benefit to be a VIP.</a:t>
            </a:r>
          </a:p>
          <a:p>
            <a:r>
              <a:rPr lang="en-US" altLang="zh-CN"/>
              <a:t>3.The image on the right is a crown, representing the esteemed status of VIP customers.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t>49</a:t>
            </a:fld>
            <a:endParaRPr lang="zh-CN" altLang="en-US"/>
          </a:p>
        </p:txBody>
      </p:sp>
      <p:pic>
        <p:nvPicPr>
          <p:cNvPr id="3" name="图片 2"/>
          <p:cNvPicPr>
            <a:picLocks noChangeAspect="1"/>
          </p:cNvPicPr>
          <p:nvPr/>
        </p:nvPicPr>
        <p:blipFill>
          <a:blip r:embed="rId2"/>
          <a:stretch>
            <a:fillRect/>
          </a:stretch>
        </p:blipFill>
        <p:spPr>
          <a:xfrm>
            <a:off x="144145" y="326390"/>
            <a:ext cx="6188710" cy="3945255"/>
          </a:xfrm>
          <a:prstGeom prst="rect">
            <a:avLst/>
          </a:prstGeom>
        </p:spPr>
      </p:pic>
      <p:pic>
        <p:nvPicPr>
          <p:cNvPr id="4" name="图片 3"/>
          <p:cNvPicPr>
            <a:picLocks noChangeAspect="1"/>
          </p:cNvPicPr>
          <p:nvPr/>
        </p:nvPicPr>
        <p:blipFill>
          <a:blip r:embed="rId3"/>
          <a:stretch>
            <a:fillRect/>
          </a:stretch>
        </p:blipFill>
        <p:spPr>
          <a:xfrm>
            <a:off x="6410325" y="250190"/>
            <a:ext cx="5715000" cy="4022090"/>
          </a:xfrm>
          <a:prstGeom prst="rect">
            <a:avLst/>
          </a:prstGeom>
        </p:spPr>
      </p:pic>
      <p:sp>
        <p:nvSpPr>
          <p:cNvPr id="5" name="文本框 4"/>
          <p:cNvSpPr txBox="1"/>
          <p:nvPr/>
        </p:nvSpPr>
        <p:spPr>
          <a:xfrm>
            <a:off x="410845" y="4509770"/>
            <a:ext cx="11306810" cy="646331"/>
          </a:xfrm>
          <a:prstGeom prst="rect">
            <a:avLst/>
          </a:prstGeom>
          <a:noFill/>
        </p:spPr>
        <p:txBody>
          <a:bodyPr wrap="square" rtlCol="0">
            <a:spAutoFit/>
          </a:bodyPr>
          <a:lstStyle/>
          <a:p>
            <a:r>
              <a:rPr lang="en-US" altLang="zh-CN" dirty="0"/>
              <a:t>The form on the right is provided for job seekers who wish to join the company. After filling out the information above, they can click the "Submit" button in the middle of the page, and the company will receive the job seeker's information.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BEBA8EAE-BF5A-486C-A8C5-ECC9F3942E4B}">
                <a14:imgProps xmlns:a14="http://schemas.microsoft.com/office/drawing/2010/main">
                  <a14:imgLayer r:embed="rId4">
                    <a14:imgEffect>
                      <a14:saturation sat="50000"/>
                    </a14:imgEffect>
                  </a14:imgLayer>
                </a14:imgProps>
              </a:ext>
            </a:extLst>
          </a:blip>
          <a:stretch>
            <a:fillRect/>
          </a:stretch>
        </p:blipFill>
        <p:spPr>
          <a:xfrm>
            <a:off x="242432" y="228600"/>
            <a:ext cx="3811978" cy="6400800"/>
          </a:xfrm>
          <a:prstGeom prst="rect">
            <a:avLst/>
          </a:prstGeom>
        </p:spPr>
      </p:pic>
      <p:grpSp>
        <p:nvGrpSpPr>
          <p:cNvPr id="3" name="组合 2"/>
          <p:cNvGrpSpPr/>
          <p:nvPr/>
        </p:nvGrpSpPr>
        <p:grpSpPr>
          <a:xfrm>
            <a:off x="3391357" y="2762250"/>
            <a:ext cx="1333500" cy="1333500"/>
            <a:chOff x="3410712" y="2762250"/>
            <a:chExt cx="1333500" cy="1333500"/>
          </a:xfrm>
        </p:grpSpPr>
        <p:sp>
          <p:nvSpPr>
            <p:cNvPr id="2" name="椭圆 1"/>
            <p:cNvSpPr/>
            <p:nvPr/>
          </p:nvSpPr>
          <p:spPr>
            <a:xfrm>
              <a:off x="3410712" y="2762250"/>
              <a:ext cx="1333500" cy="1333500"/>
            </a:xfrm>
            <a:prstGeom prst="ellipse">
              <a:avLst/>
            </a:prstGeom>
            <a:solidFill>
              <a:srgbClr val="17161C"/>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0"/>
            <p:cNvSpPr txBox="1"/>
            <p:nvPr/>
          </p:nvSpPr>
          <p:spPr>
            <a:xfrm>
              <a:off x="3615769" y="3013502"/>
              <a:ext cx="934720" cy="829945"/>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02</a:t>
              </a:r>
            </a:p>
          </p:txBody>
        </p:sp>
      </p:grpSp>
      <p:sp>
        <p:nvSpPr>
          <p:cNvPr id="22" name="TextBox 30"/>
          <p:cNvSpPr txBox="1"/>
          <p:nvPr/>
        </p:nvSpPr>
        <p:spPr>
          <a:xfrm>
            <a:off x="5217795" y="3072130"/>
            <a:ext cx="5045710" cy="706755"/>
          </a:xfrm>
          <a:prstGeom prst="rect">
            <a:avLst/>
          </a:prstGeom>
          <a:noFill/>
        </p:spPr>
        <p:txBody>
          <a:bodyPr wrap="square" rtlCol="0">
            <a:spAutoFit/>
          </a:bodyPr>
          <a:lstStyle/>
          <a:p>
            <a:pPr algn="dist"/>
            <a:r>
              <a:rPr lang="en-US" altLang="zh-CN" sz="4000" b="1" dirty="0">
                <a:solidFill>
                  <a:srgbClr val="414146"/>
                </a:solidFill>
                <a:latin typeface="微软雅黑" panose="020B0503020204020204" pitchFamily="34" charset="-122"/>
                <a:ea typeface="微软雅黑" panose="020B0503020204020204" pitchFamily="34" charset="-122"/>
                <a:sym typeface="微软雅黑" panose="020B0503020204020204" pitchFamily="34" charset="-122"/>
              </a:rPr>
              <a:t>Target Audience</a:t>
            </a:r>
          </a:p>
        </p:txBody>
      </p:sp>
      <p:sp>
        <p:nvSpPr>
          <p:cNvPr id="23" name="TextBox 1"/>
          <p:cNvSpPr txBox="1"/>
          <p:nvPr/>
        </p:nvSpPr>
        <p:spPr>
          <a:xfrm>
            <a:off x="5337214" y="4048858"/>
            <a:ext cx="4356939" cy="1060450"/>
          </a:xfrm>
          <a:prstGeom prst="rect">
            <a:avLst/>
          </a:prstGeom>
          <a:noFill/>
        </p:spPr>
        <p:txBody>
          <a:bodyPr wrap="square" rtlCol="0">
            <a:spAutoFit/>
          </a:bodyPr>
          <a:lstStyle/>
          <a:p>
            <a:pPr>
              <a:lnSpc>
                <a:spcPct val="150000"/>
              </a:lnSpc>
            </a:pP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 deep understanding of the target audience can help us determine the service content of the website based on their preferences</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949568" y="2985770"/>
            <a:ext cx="242432" cy="13335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250"/>
                                  </p:stCondLst>
                                  <p:iterate type="lt">
                                    <p:tmPct val="10000"/>
                                  </p:iterate>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250"/>
                                        <p:tgtEl>
                                          <p:spTgt spid="23">
                                            <p:txEl>
                                              <p:pRg st="0" end="0"/>
                                            </p:txEl>
                                          </p:spTgt>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750"/>
                                        <p:tgtEl>
                                          <p:spTgt spid="24"/>
                                        </p:tgtEl>
                                      </p:cBhvr>
                                    </p:animEffect>
                                  </p:childTnLst>
                                </p:cTn>
                              </p:par>
                              <p:par>
                                <p:cTn id="15" presetID="42" presetClass="path" presetSubtype="0" decel="50600" fill="hold" grpId="1" nodeType="withEffect">
                                  <p:stCondLst>
                                    <p:cond delay="750"/>
                                  </p:stCondLst>
                                  <p:childTnLst>
                                    <p:animMotion origin="layout" path="M -2.08333E-6 -0.0676 L -2.08333E-6 2.96296E-6 " pathEditMode="relative" rAng="0" ptsTypes="AA">
                                      <p:cBhvr>
                                        <p:cTn id="16" dur="750" fill="hold"/>
                                        <p:tgtEl>
                                          <p:spTgt spid="24"/>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allAtOnce"/>
      <p:bldP spid="24" grpId="0" bldLvl="0" animBg="1"/>
      <p:bldP spid="24" grpId="1"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离页连接符 5"/>
          <p:cNvSpPr/>
          <p:nvPr/>
        </p:nvSpPr>
        <p:spPr>
          <a:xfrm>
            <a:off x="0" y="0"/>
            <a:ext cx="12192000" cy="59944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solidFill>
            <a:srgbClr val="2E2D33">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4514"/>
            <a:ext cx="12205677" cy="6872514"/>
          </a:xfrm>
          <a:prstGeom prst="rect">
            <a:avLst/>
          </a:prstGeom>
        </p:spPr>
      </p:pic>
      <p:sp>
        <p:nvSpPr>
          <p:cNvPr id="6" name="TextBox 8"/>
          <p:cNvSpPr txBox="1"/>
          <p:nvPr/>
        </p:nvSpPr>
        <p:spPr>
          <a:xfrm>
            <a:off x="3263975" y="2589546"/>
            <a:ext cx="5664051" cy="1200329"/>
          </a:xfrm>
          <a:prstGeom prst="rect">
            <a:avLst/>
          </a:prstGeom>
          <a:noFill/>
        </p:spPr>
        <p:txBody>
          <a:bodyPr wrap="none" rtlCol="0">
            <a:spAutoFit/>
          </a:bodyPr>
          <a:lstStyle/>
          <a:p>
            <a:r>
              <a:rPr lang="en-US" altLang="zh-CN" sz="72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rPr>
              <a:t>THANK YOU</a:t>
            </a:r>
            <a:endParaRPr lang="zh-CN" altLang="en-US" sz="7200" dirty="0">
              <a:solidFill>
                <a:schemeClr val="bg1"/>
              </a:solidFill>
              <a:latin typeface="Microsoft YaHei" panose="020B0503020204020204" pitchFamily="34" charset="-122"/>
              <a:ea typeface="Microsoft YaHei" panose="020B0503020204020204" pitchFamily="34" charset="-122"/>
              <a:cs typeface="Segoe UI Light" panose="020B0502040204020203" pitchFamily="34" charset="0"/>
              <a:sym typeface="Microsoft YaHei" panose="020B0503020204020204" pitchFamily="34" charset="-122"/>
            </a:endParaRPr>
          </a:p>
        </p:txBody>
      </p:sp>
      <p:pic>
        <p:nvPicPr>
          <p:cNvPr id="2" name="图片 1" descr="WPS图片-抠图">
            <a:extLst>
              <a:ext uri="{FF2B5EF4-FFF2-40B4-BE49-F238E27FC236}">
                <a16:creationId xmlns:a16="http://schemas.microsoft.com/office/drawing/2014/main" id="{7DAE2BB3-EAA9-096B-CCDE-F3D01611BDB9}"/>
              </a:ext>
            </a:extLst>
          </p:cNvPr>
          <p:cNvPicPr>
            <a:picLocks noChangeAspect="1"/>
          </p:cNvPicPr>
          <p:nvPr/>
        </p:nvPicPr>
        <p:blipFill>
          <a:blip r:embed="rId4"/>
          <a:stretch>
            <a:fillRect/>
          </a:stretch>
        </p:blipFill>
        <p:spPr>
          <a:xfrm>
            <a:off x="3825240" y="465455"/>
            <a:ext cx="4617720" cy="1154430"/>
          </a:xfrm>
          <a:prstGeom prst="rect">
            <a:avLst/>
          </a:prstGeom>
          <a:effectLst>
            <a:outerShdw dist="50800" dir="5400000" algn="ctr" rotWithShape="0">
              <a:srgbClr val="000000">
                <a:alpha val="0"/>
              </a:srgbClr>
            </a:outerShdw>
          </a:effectLst>
        </p:spPr>
      </p:pic>
    </p:spTree>
    <p:extLst>
      <p:ext uri="{BB962C8B-B14F-4D97-AF65-F5344CB8AC3E}">
        <p14:creationId xmlns:p14="http://schemas.microsoft.com/office/powerpoint/2010/main" val="405941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弧形 23"/>
          <p:cNvSpPr/>
          <p:nvPr/>
        </p:nvSpPr>
        <p:spPr>
          <a:xfrm>
            <a:off x="646566" y="2401434"/>
            <a:ext cx="10898868" cy="10898868"/>
          </a:xfrm>
          <a:prstGeom prst="arc">
            <a:avLst>
              <a:gd name="adj1" fmla="val 14244168"/>
              <a:gd name="adj2" fmla="val 18249646"/>
            </a:avLst>
          </a:prstGeom>
          <a:ln w="190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弧形 22"/>
          <p:cNvSpPr/>
          <p:nvPr/>
        </p:nvSpPr>
        <p:spPr>
          <a:xfrm>
            <a:off x="5036082" y="2401434"/>
            <a:ext cx="2119836" cy="2119836"/>
          </a:xfrm>
          <a:prstGeom prst="arc">
            <a:avLst>
              <a:gd name="adj1" fmla="val 11439826"/>
              <a:gd name="adj2" fmla="val 20925056"/>
            </a:avLst>
          </a:prstGeom>
          <a:ln w="190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6</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3169286" y="448343"/>
            <a:ext cx="5853430" cy="860425"/>
          </a:xfrm>
          <a:prstGeom prst="rect">
            <a:avLst/>
          </a:prstGeom>
          <a:noFill/>
        </p:spPr>
        <p:txBody>
          <a:bodyPr wrap="none" rtlCol="0">
            <a:spAutoFit/>
          </a:bodyPr>
          <a:lstStyle/>
          <a:p>
            <a:pPr algn="ct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Description</a:t>
            </a:r>
          </a:p>
          <a:p>
            <a:pPr algn="ctr"/>
            <a:r>
              <a:rPr lang="en-US" altLang="zh-CN" dirty="0">
                <a:solidFill>
                  <a:srgbClr val="8D9193"/>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 comprehensive description of the target audience</a:t>
            </a: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1308100" y="3176270"/>
            <a:ext cx="2163445" cy="3020695"/>
          </a:xfrm>
          <a:prstGeom prst="roundRect">
            <a:avLst>
              <a:gd name="adj" fmla="val 6667"/>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r>
              <a:rPr sz="1300">
                <a:latin typeface="微软雅黑" panose="020B0503020204020204" pitchFamily="34" charset="-122"/>
                <a:ea typeface="微软雅黑" panose="020B0503020204020204" pitchFamily="34" charset="-122"/>
                <a:sym typeface="微软雅黑" panose="020B0503020204020204" pitchFamily="34" charset="-122"/>
              </a:rPr>
              <a:t>Our primary target audience consists of young entrepreneurs and business owners, ranging in age from 25 to 45 years old. We aim to cater to individuals within this age bracket who are seeking to establish or grow their businesses.</a:t>
            </a:r>
          </a:p>
        </p:txBody>
      </p:sp>
      <p:sp>
        <p:nvSpPr>
          <p:cNvPr id="6" name="圆角矩形 5"/>
          <p:cNvSpPr/>
          <p:nvPr/>
        </p:nvSpPr>
        <p:spPr>
          <a:xfrm>
            <a:off x="3728720" y="3176905"/>
            <a:ext cx="1941195" cy="3032760"/>
          </a:xfrm>
          <a:prstGeom prst="roundRect">
            <a:avLst>
              <a:gd name="adj" fmla="val 6667"/>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fontAlgn="auto"/>
            <a:endParaRPr sz="14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sz="14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r>
              <a:rPr sz="1300">
                <a:latin typeface="微软雅黑" panose="020B0503020204020204" pitchFamily="34" charset="-122"/>
                <a:ea typeface="微软雅黑" panose="020B0503020204020204" pitchFamily="34" charset="-122"/>
                <a:sym typeface="微软雅黑" panose="020B0503020204020204" pitchFamily="34" charset="-122"/>
              </a:rPr>
              <a:t>Our platform aims to engage and attract both male and female entr</a:t>
            </a:r>
            <a:r>
              <a:rPr lang="en-US" sz="1300">
                <a:latin typeface="微软雅黑" panose="020B0503020204020204" pitchFamily="34" charset="-122"/>
                <a:ea typeface="微软雅黑" panose="020B0503020204020204" pitchFamily="34" charset="-122"/>
                <a:sym typeface="微软雅黑" panose="020B0503020204020204" pitchFamily="34" charset="-122"/>
              </a:rPr>
              <a:t>erprisers</a:t>
            </a:r>
            <a:r>
              <a:rPr sz="1300">
                <a:latin typeface="微软雅黑" panose="020B0503020204020204" pitchFamily="34" charset="-122"/>
                <a:ea typeface="微软雅黑" panose="020B0503020204020204" pitchFamily="34" charset="-122"/>
                <a:sym typeface="微软雅黑" panose="020B0503020204020204" pitchFamily="34" charset="-122"/>
              </a:rPr>
              <a:t>. We strive for gender equality and </a:t>
            </a:r>
            <a:r>
              <a:rPr lang="en-US" sz="1300">
                <a:latin typeface="微软雅黑" panose="020B0503020204020204" pitchFamily="34" charset="-122"/>
                <a:ea typeface="微软雅黑" panose="020B0503020204020204" pitchFamily="34" charset="-122"/>
                <a:sym typeface="微软雅黑" panose="020B0503020204020204" pitchFamily="34" charset="-122"/>
              </a:rPr>
              <a:t>greet</a:t>
            </a:r>
            <a:r>
              <a:rPr sz="1300">
                <a:latin typeface="微软雅黑" panose="020B0503020204020204" pitchFamily="34" charset="-122"/>
                <a:ea typeface="微软雅黑" panose="020B0503020204020204" pitchFamily="34" charset="-122"/>
                <a:sym typeface="微软雅黑" panose="020B0503020204020204" pitchFamily="34" charset="-122"/>
              </a:rPr>
              <a:t> business owners from all backgrounds and perspectives.</a:t>
            </a:r>
          </a:p>
        </p:txBody>
      </p:sp>
      <p:sp>
        <p:nvSpPr>
          <p:cNvPr id="7" name="圆角矩形 6"/>
          <p:cNvSpPr/>
          <p:nvPr/>
        </p:nvSpPr>
        <p:spPr>
          <a:xfrm>
            <a:off x="6008370" y="3175000"/>
            <a:ext cx="2318385" cy="3022600"/>
          </a:xfrm>
          <a:prstGeom prst="roundRect">
            <a:avLst>
              <a:gd name="adj" fmla="val 6667"/>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r>
              <a:rPr lang="en-US" altLang="zh-CN" sz="130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300">
                <a:latin typeface="微软雅黑" panose="020B0503020204020204" pitchFamily="34" charset="-122"/>
                <a:ea typeface="微软雅黑" panose="020B0503020204020204" pitchFamily="34" charset="-122"/>
                <a:sym typeface="微软雅黑" panose="020B0503020204020204" pitchFamily="34" charset="-122"/>
              </a:rPr>
              <a:t>、Most are middle class, self-employed or small business owners. </a:t>
            </a:r>
          </a:p>
          <a:p>
            <a:pPr indent="0" algn="l" fontAlgn="auto"/>
            <a:r>
              <a:rPr lang="en-US" altLang="zh-CN" sz="130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300">
                <a:latin typeface="微软雅黑" panose="020B0503020204020204" pitchFamily="34" charset="-122"/>
                <a:ea typeface="微软雅黑" panose="020B0503020204020204" pitchFamily="34" charset="-122"/>
                <a:sym typeface="微软雅黑" panose="020B0503020204020204" pitchFamily="34" charset="-122"/>
              </a:rPr>
              <a:t>、The average household earns between $50,000 and $150,000 a year. </a:t>
            </a:r>
            <a:r>
              <a:rPr lang="en-US" altLang="zh-CN" sz="130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300">
                <a:latin typeface="微软雅黑" panose="020B0503020204020204" pitchFamily="34" charset="-122"/>
                <a:ea typeface="微软雅黑" panose="020B0503020204020204" pitchFamily="34" charset="-122"/>
                <a:sym typeface="微软雅黑" panose="020B0503020204020204" pitchFamily="34" charset="-122"/>
              </a:rPr>
              <a:t>Some clients may be founders of start-ups with lower revenues but potential growth</a:t>
            </a:r>
            <a:r>
              <a:rPr lang="en-US" altLang="zh-CN" sz="1300">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8" name="圆角矩形 7"/>
          <p:cNvSpPr/>
          <p:nvPr/>
        </p:nvSpPr>
        <p:spPr>
          <a:xfrm>
            <a:off x="8601075" y="3168015"/>
            <a:ext cx="2477770" cy="3041015"/>
          </a:xfrm>
          <a:prstGeom prst="roundRect">
            <a:avLst>
              <a:gd name="adj" fmla="val 6667"/>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fontAlgn="auto"/>
            <a:endParaRPr lang="en-US" altLang="zh-CN" sz="12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lang="en-US" altLang="zh-CN" sz="12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lang="en-US" altLang="zh-CN" sz="12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lang="en-US" altLang="zh-CN" sz="12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lang="en-US" altLang="zh-CN" sz="12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lang="en-US" altLang="zh-CN" sz="12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lang="en-US" altLang="zh-CN" sz="12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lang="en-US" altLang="zh-CN" sz="12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r>
              <a:rPr lang="en-US" altLang="zh-CN" sz="120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、Strong interest in </a:t>
            </a:r>
            <a:r>
              <a:rPr lang="en-US" altLang="zh-CN" sz="120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finance, seeking deeper understanding.</a:t>
            </a:r>
          </a:p>
          <a:p>
            <a:pPr indent="0" algn="l" fontAlgn="auto"/>
            <a:r>
              <a:rPr lang="en-US" altLang="zh-CN" sz="1200">
                <a:latin typeface="微软雅黑" panose="020B0503020204020204" pitchFamily="34" charset="-122"/>
                <a:ea typeface="微软雅黑" panose="020B0503020204020204" pitchFamily="34" charset="-122"/>
                <a:sym typeface="微软雅黑" panose="020B0503020204020204" pitchFamily="34" charset="-122"/>
              </a:rPr>
              <a:t> 2</a:t>
            </a: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、Basic grasp of tax rules and accounting, need professional guidance.</a:t>
            </a:r>
          </a:p>
          <a:p>
            <a:pPr lvl="0" indent="0" algn="l" fontAlgn="auto">
              <a:buNone/>
            </a:pPr>
            <a:r>
              <a:rPr lang="en-US" altLang="zh-CN" sz="1200">
                <a:latin typeface="微软雅黑" panose="020B0503020204020204" pitchFamily="34" charset="-122"/>
                <a:ea typeface="微软雅黑" panose="020B0503020204020204" pitchFamily="34" charset="-122"/>
                <a:sym typeface="微软雅黑" panose="020B0503020204020204" pitchFamily="34" charset="-122"/>
              </a:rPr>
              <a:t> 3</a:t>
            </a: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、Seeking financial management and tax planning solutions to optimize operations.</a:t>
            </a:r>
          </a:p>
          <a:p>
            <a:pPr indent="0" algn="l" fontAlgn="auto"/>
            <a:r>
              <a:rPr lang="en-US" altLang="zh-CN" sz="1200">
                <a:latin typeface="微软雅黑" panose="020B0503020204020204" pitchFamily="34" charset="-122"/>
                <a:ea typeface="微软雅黑" panose="020B0503020204020204" pitchFamily="34" charset="-122"/>
                <a:sym typeface="微软雅黑" panose="020B0503020204020204" pitchFamily="34" charset="-122"/>
              </a:rPr>
              <a:t> 4</a:t>
            </a: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、Focus on time-saving and reducing tax burden.</a:t>
            </a:r>
          </a:p>
          <a:p>
            <a:pPr algn="ctr"/>
            <a:endParaRPr lang="zh-CN" altLang="en-US" sz="1400">
              <a:latin typeface="微软雅黑" panose="020B0503020204020204" pitchFamily="34" charset="-122"/>
              <a:ea typeface="微软雅黑" panose="020B0503020204020204" pitchFamily="34" charset="-122"/>
              <a:sym typeface="微软雅黑" panose="020B0503020204020204" pitchFamily="34" charset="-122"/>
            </a:endParaRPr>
          </a:p>
          <a:p>
            <a:pPr algn="ctr"/>
            <a:endParaRPr lang="zh-CN" altLang="en-US" sz="14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lang="zh-CN" altLang="en-US" sz="1400">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endParaRPr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任意多边形 20"/>
          <p:cNvSpPr/>
          <p:nvPr/>
        </p:nvSpPr>
        <p:spPr>
          <a:xfrm>
            <a:off x="5300733" y="1544041"/>
            <a:ext cx="1590534" cy="565293"/>
          </a:xfrm>
          <a:custGeom>
            <a:avLst/>
            <a:gdLst>
              <a:gd name="connsiteX0" fmla="*/ 795267 w 1590534"/>
              <a:gd name="connsiteY0" fmla="*/ 0 h 565293"/>
              <a:gd name="connsiteX1" fmla="*/ 1045068 w 1590534"/>
              <a:gd name="connsiteY1" fmla="*/ 165579 h 565293"/>
              <a:gd name="connsiteX2" fmla="*/ 1052723 w 1590534"/>
              <a:gd name="connsiteY2" fmla="*/ 203492 h 565293"/>
              <a:gd name="connsiteX3" fmla="*/ 1056146 w 1590534"/>
              <a:gd name="connsiteY3" fmla="*/ 202430 h 565293"/>
              <a:gd name="connsiteX4" fmla="*/ 1110783 w 1590534"/>
              <a:gd name="connsiteY4" fmla="*/ 196922 h 565293"/>
              <a:gd name="connsiteX5" fmla="*/ 1302484 w 1590534"/>
              <a:gd name="connsiteY5" fmla="*/ 276327 h 565293"/>
              <a:gd name="connsiteX6" fmla="*/ 1325751 w 1590534"/>
              <a:gd name="connsiteY6" fmla="*/ 310836 h 565293"/>
              <a:gd name="connsiteX7" fmla="*/ 1344947 w 1590534"/>
              <a:gd name="connsiteY7" fmla="*/ 304878 h 565293"/>
              <a:gd name="connsiteX8" fmla="*/ 1386139 w 1590534"/>
              <a:gd name="connsiteY8" fmla="*/ 300725 h 565293"/>
              <a:gd name="connsiteX9" fmla="*/ 1590534 w 1590534"/>
              <a:gd name="connsiteY9" fmla="*/ 505120 h 565293"/>
              <a:gd name="connsiteX10" fmla="*/ 1578386 w 1590534"/>
              <a:gd name="connsiteY10" fmla="*/ 565293 h 565293"/>
              <a:gd name="connsiteX11" fmla="*/ 12149 w 1590534"/>
              <a:gd name="connsiteY11" fmla="*/ 565293 h 565293"/>
              <a:gd name="connsiteX12" fmla="*/ 0 w 1590534"/>
              <a:gd name="connsiteY12" fmla="*/ 505120 h 565293"/>
              <a:gd name="connsiteX13" fmla="*/ 204395 w 1590534"/>
              <a:gd name="connsiteY13" fmla="*/ 300725 h 565293"/>
              <a:gd name="connsiteX14" fmla="*/ 245588 w 1590534"/>
              <a:gd name="connsiteY14" fmla="*/ 304878 h 565293"/>
              <a:gd name="connsiteX15" fmla="*/ 264784 w 1590534"/>
              <a:gd name="connsiteY15" fmla="*/ 310836 h 565293"/>
              <a:gd name="connsiteX16" fmla="*/ 288050 w 1590534"/>
              <a:gd name="connsiteY16" fmla="*/ 276327 h 565293"/>
              <a:gd name="connsiteX17" fmla="*/ 479751 w 1590534"/>
              <a:gd name="connsiteY17" fmla="*/ 196922 h 565293"/>
              <a:gd name="connsiteX18" fmla="*/ 534038 w 1590534"/>
              <a:gd name="connsiteY18" fmla="*/ 202395 h 565293"/>
              <a:gd name="connsiteX19" fmla="*/ 545466 w 1590534"/>
              <a:gd name="connsiteY19" fmla="*/ 165579 h 565293"/>
              <a:gd name="connsiteX20" fmla="*/ 795267 w 1590534"/>
              <a:gd name="connsiteY20" fmla="*/ 0 h 56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534" h="565293">
                <a:moveTo>
                  <a:pt x="795267" y="0"/>
                </a:moveTo>
                <a:cubicBezTo>
                  <a:pt x="907563" y="0"/>
                  <a:pt x="1003912" y="68275"/>
                  <a:pt x="1045068" y="165579"/>
                </a:cubicBezTo>
                <a:lnTo>
                  <a:pt x="1052723" y="203492"/>
                </a:lnTo>
                <a:lnTo>
                  <a:pt x="1056146" y="202430"/>
                </a:lnTo>
                <a:cubicBezTo>
                  <a:pt x="1073794" y="198818"/>
                  <a:pt x="1092067" y="196922"/>
                  <a:pt x="1110783" y="196922"/>
                </a:cubicBezTo>
                <a:cubicBezTo>
                  <a:pt x="1185647" y="196922"/>
                  <a:pt x="1253424" y="227266"/>
                  <a:pt x="1302484" y="276327"/>
                </a:cubicBezTo>
                <a:lnTo>
                  <a:pt x="1325751" y="310836"/>
                </a:lnTo>
                <a:lnTo>
                  <a:pt x="1344947" y="304878"/>
                </a:lnTo>
                <a:cubicBezTo>
                  <a:pt x="1358252" y="302155"/>
                  <a:pt x="1372029" y="300725"/>
                  <a:pt x="1386139" y="300725"/>
                </a:cubicBezTo>
                <a:cubicBezTo>
                  <a:pt x="1499023" y="300725"/>
                  <a:pt x="1590534" y="392236"/>
                  <a:pt x="1590534" y="505120"/>
                </a:cubicBezTo>
                <a:lnTo>
                  <a:pt x="1578386" y="565293"/>
                </a:lnTo>
                <a:lnTo>
                  <a:pt x="12149" y="565293"/>
                </a:lnTo>
                <a:lnTo>
                  <a:pt x="0" y="505120"/>
                </a:lnTo>
                <a:cubicBezTo>
                  <a:pt x="0" y="392236"/>
                  <a:pt x="91511" y="300725"/>
                  <a:pt x="204395" y="300725"/>
                </a:cubicBezTo>
                <a:cubicBezTo>
                  <a:pt x="218506" y="300725"/>
                  <a:pt x="232282" y="302155"/>
                  <a:pt x="245588" y="304878"/>
                </a:cubicBezTo>
                <a:lnTo>
                  <a:pt x="264784" y="310836"/>
                </a:lnTo>
                <a:lnTo>
                  <a:pt x="288050" y="276327"/>
                </a:lnTo>
                <a:cubicBezTo>
                  <a:pt x="337111" y="227266"/>
                  <a:pt x="404887" y="196922"/>
                  <a:pt x="479751" y="196922"/>
                </a:cubicBezTo>
                <a:lnTo>
                  <a:pt x="534038" y="202395"/>
                </a:lnTo>
                <a:lnTo>
                  <a:pt x="545466" y="165579"/>
                </a:lnTo>
                <a:cubicBezTo>
                  <a:pt x="586622" y="68275"/>
                  <a:pt x="682971" y="0"/>
                  <a:pt x="795267" y="0"/>
                </a:cubicBezTo>
                <a:close/>
              </a:path>
            </a:pathLst>
          </a:cu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nvSpPr>
        <p:spPr>
          <a:xfrm>
            <a:off x="4943475" y="2109334"/>
            <a:ext cx="2305050" cy="292100"/>
          </a:xfrm>
          <a:prstGeom prst="roundRect">
            <a:avLst>
              <a:gd name="adj" fmla="val 10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圆角矩形 24"/>
          <p:cNvSpPr/>
          <p:nvPr/>
        </p:nvSpPr>
        <p:spPr>
          <a:xfrm>
            <a:off x="1610995" y="3312795"/>
            <a:ext cx="1476375" cy="394970"/>
          </a:xfrm>
          <a:prstGeom prst="roundRect">
            <a:avLst>
              <a:gd name="adj" fmla="val 33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圆角矩形 25"/>
          <p:cNvSpPr/>
          <p:nvPr/>
        </p:nvSpPr>
        <p:spPr>
          <a:xfrm>
            <a:off x="4040505" y="3317240"/>
            <a:ext cx="1318260" cy="390525"/>
          </a:xfrm>
          <a:prstGeom prst="roundRect">
            <a:avLst>
              <a:gd name="adj" fmla="val 33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圆角矩形 26"/>
          <p:cNvSpPr/>
          <p:nvPr/>
        </p:nvSpPr>
        <p:spPr>
          <a:xfrm>
            <a:off x="6311265" y="3317240"/>
            <a:ext cx="1750695" cy="390525"/>
          </a:xfrm>
          <a:prstGeom prst="roundRect">
            <a:avLst>
              <a:gd name="adj" fmla="val 33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圆角矩形 27"/>
          <p:cNvSpPr/>
          <p:nvPr/>
        </p:nvSpPr>
        <p:spPr>
          <a:xfrm>
            <a:off x="8978900" y="3312795"/>
            <a:ext cx="1821180" cy="452755"/>
          </a:xfrm>
          <a:prstGeom prst="roundRect">
            <a:avLst>
              <a:gd name="adj" fmla="val 33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TextBox 1"/>
          <p:cNvSpPr txBox="1"/>
          <p:nvPr/>
        </p:nvSpPr>
        <p:spPr>
          <a:xfrm>
            <a:off x="5396208" y="2124435"/>
            <a:ext cx="1397202" cy="275590"/>
          </a:xfrm>
          <a:prstGeom prst="rect">
            <a:avLst/>
          </a:prstGeom>
          <a:noFill/>
        </p:spPr>
        <p:txBody>
          <a:bodyPr wrap="square" rtlCol="0">
            <a:spAutoFit/>
          </a:bodyPr>
          <a:lstStyle/>
          <a:p>
            <a:pPr algn="ctr"/>
            <a:r>
              <a:rPr lang="en-US" altLang="zh-CN" sz="12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FOUR ASPECTS</a:t>
            </a:r>
          </a:p>
        </p:txBody>
      </p:sp>
      <p:sp>
        <p:nvSpPr>
          <p:cNvPr id="30" name="TextBox 1"/>
          <p:cNvSpPr txBox="1"/>
          <p:nvPr/>
        </p:nvSpPr>
        <p:spPr>
          <a:xfrm>
            <a:off x="1618042" y="3317421"/>
            <a:ext cx="1397202" cy="337185"/>
          </a:xfrm>
          <a:prstGeom prst="rect">
            <a:avLst/>
          </a:prstGeom>
          <a:noFill/>
        </p:spPr>
        <p:txBody>
          <a:bodyPr wrap="square" rtlCol="0">
            <a:spAutoFit/>
          </a:bodyPr>
          <a:lstStyle/>
          <a:p>
            <a:pPr algn="ct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Age</a:t>
            </a:r>
          </a:p>
        </p:txBody>
      </p:sp>
      <p:sp>
        <p:nvSpPr>
          <p:cNvPr id="31" name="TextBox 1"/>
          <p:cNvSpPr txBox="1"/>
          <p:nvPr/>
        </p:nvSpPr>
        <p:spPr>
          <a:xfrm>
            <a:off x="3997490" y="3317421"/>
            <a:ext cx="1397202" cy="337185"/>
          </a:xfrm>
          <a:prstGeom prst="rect">
            <a:avLst/>
          </a:prstGeom>
          <a:noFill/>
        </p:spPr>
        <p:txBody>
          <a:bodyPr wrap="square" rtlCol="0">
            <a:spAutoFit/>
          </a:bodyPr>
          <a:lstStyle/>
          <a:p>
            <a:pPr algn="ct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Gender</a:t>
            </a:r>
          </a:p>
        </p:txBody>
      </p:sp>
      <p:sp>
        <p:nvSpPr>
          <p:cNvPr id="32" name="TextBox 1"/>
          <p:cNvSpPr txBox="1"/>
          <p:nvPr/>
        </p:nvSpPr>
        <p:spPr>
          <a:xfrm>
            <a:off x="6462663" y="3317421"/>
            <a:ext cx="1397202" cy="337185"/>
          </a:xfrm>
          <a:prstGeom prst="rect">
            <a:avLst/>
          </a:prstGeom>
          <a:noFill/>
        </p:spPr>
        <p:txBody>
          <a:bodyPr wrap="square" rtlCol="0">
            <a:spAutoFit/>
          </a:bodyPr>
          <a:lstStyle/>
          <a:p>
            <a:pPr algn="ctr"/>
            <a:r>
              <a:rPr lang="en-US" altLang="zh-CN" sz="1600" b="1"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Interest</a:t>
            </a:r>
          </a:p>
        </p:txBody>
      </p:sp>
      <p:sp>
        <p:nvSpPr>
          <p:cNvPr id="33" name="TextBox 1"/>
          <p:cNvSpPr txBox="1"/>
          <p:nvPr/>
        </p:nvSpPr>
        <p:spPr>
          <a:xfrm>
            <a:off x="8896350" y="3312795"/>
            <a:ext cx="1946275" cy="615950"/>
          </a:xfrm>
          <a:prstGeom prst="rect">
            <a:avLst/>
          </a:prstGeom>
          <a:noFill/>
        </p:spPr>
        <p:txBody>
          <a:bodyPr wrap="square" rtlCol="0">
            <a:noAutofit/>
          </a:bodyPr>
          <a:lstStyle/>
          <a:p>
            <a:pPr algn="ctr"/>
            <a:r>
              <a:rPr lang="en-US" altLang="zh-CN" sz="1200" b="1"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social economic criteria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26" presetClass="emph" presetSubtype="0" fill="hold" grpId="1" nodeType="withEffect">
                                  <p:stCondLst>
                                    <p:cond delay="25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par>
                                <p:cTn id="13" presetID="2" presetClass="entr" presetSubtype="8"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250" fill="hold"/>
                                        <p:tgtEl>
                                          <p:spTgt spid="22"/>
                                        </p:tgtEl>
                                        <p:attrNameLst>
                                          <p:attrName>ppt_x</p:attrName>
                                        </p:attrNameLst>
                                      </p:cBhvr>
                                      <p:tavLst>
                                        <p:tav tm="0">
                                          <p:val>
                                            <p:strVal val="0-#ppt_w/2"/>
                                          </p:val>
                                        </p:tav>
                                        <p:tav tm="100000">
                                          <p:val>
                                            <p:strVal val="#ppt_x"/>
                                          </p:val>
                                        </p:tav>
                                      </p:tavLst>
                                    </p:anim>
                                    <p:anim calcmode="lin" valueType="num">
                                      <p:cBhvr additive="base">
                                        <p:cTn id="16" dur="1250" fill="hold"/>
                                        <p:tgtEl>
                                          <p:spTgt spid="22"/>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150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par>
                                <p:cTn id="20" presetID="22" presetClass="entr" presetSubtype="1" fill="hold" grpId="0" nodeType="withEffect">
                                  <p:stCondLst>
                                    <p:cond delay="175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par>
                                <p:cTn id="23" presetID="2" presetClass="entr" presetSubtype="8" decel="100000" fill="hold" grpId="0" nodeType="withEffect">
                                  <p:stCondLst>
                                    <p:cond delay="175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250" fill="hold"/>
                                        <p:tgtEl>
                                          <p:spTgt spid="8"/>
                                        </p:tgtEl>
                                        <p:attrNameLst>
                                          <p:attrName>ppt_x</p:attrName>
                                        </p:attrNameLst>
                                      </p:cBhvr>
                                      <p:tavLst>
                                        <p:tav tm="0">
                                          <p:val>
                                            <p:strVal val="0-#ppt_w/2"/>
                                          </p:val>
                                        </p:tav>
                                        <p:tav tm="100000">
                                          <p:val>
                                            <p:strVal val="#ppt_x"/>
                                          </p:val>
                                        </p:tav>
                                      </p:tavLst>
                                    </p:anim>
                                    <p:anim calcmode="lin" valueType="num">
                                      <p:cBhvr additive="base">
                                        <p:cTn id="26" dur="125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20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1250" fill="hold"/>
                                        <p:tgtEl>
                                          <p:spTgt spid="7"/>
                                        </p:tgtEl>
                                        <p:attrNameLst>
                                          <p:attrName>ppt_x</p:attrName>
                                        </p:attrNameLst>
                                      </p:cBhvr>
                                      <p:tavLst>
                                        <p:tav tm="0">
                                          <p:val>
                                            <p:strVal val="0-#ppt_w/2"/>
                                          </p:val>
                                        </p:tav>
                                        <p:tav tm="100000">
                                          <p:val>
                                            <p:strVal val="#ppt_x"/>
                                          </p:val>
                                        </p:tav>
                                      </p:tavLst>
                                    </p:anim>
                                    <p:anim calcmode="lin" valueType="num">
                                      <p:cBhvr additive="base">
                                        <p:cTn id="30" dur="1250" fill="hold"/>
                                        <p:tgtEl>
                                          <p:spTgt spid="7"/>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25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1250" fill="hold"/>
                                        <p:tgtEl>
                                          <p:spTgt spid="6"/>
                                        </p:tgtEl>
                                        <p:attrNameLst>
                                          <p:attrName>ppt_x</p:attrName>
                                        </p:attrNameLst>
                                      </p:cBhvr>
                                      <p:tavLst>
                                        <p:tav tm="0">
                                          <p:val>
                                            <p:strVal val="0-#ppt_w/2"/>
                                          </p:val>
                                        </p:tav>
                                        <p:tav tm="100000">
                                          <p:val>
                                            <p:strVal val="#ppt_x"/>
                                          </p:val>
                                        </p:tav>
                                      </p:tavLst>
                                    </p:anim>
                                    <p:anim calcmode="lin" valueType="num">
                                      <p:cBhvr additive="base">
                                        <p:cTn id="34" dur="1250" fill="hold"/>
                                        <p:tgtEl>
                                          <p:spTgt spid="6"/>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250" fill="hold"/>
                                        <p:tgtEl>
                                          <p:spTgt spid="5"/>
                                        </p:tgtEl>
                                        <p:attrNameLst>
                                          <p:attrName>ppt_x</p:attrName>
                                        </p:attrNameLst>
                                      </p:cBhvr>
                                      <p:tavLst>
                                        <p:tav tm="0">
                                          <p:val>
                                            <p:strVal val="0-#ppt_w/2"/>
                                          </p:val>
                                        </p:tav>
                                        <p:tav tm="100000">
                                          <p:val>
                                            <p:strVal val="#ppt_x"/>
                                          </p:val>
                                        </p:tav>
                                      </p:tavLst>
                                    </p:anim>
                                    <p:anim calcmode="lin" valueType="num">
                                      <p:cBhvr additive="base">
                                        <p:cTn id="38" dur="1250" fill="hold"/>
                                        <p:tgtEl>
                                          <p:spTgt spid="5"/>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75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1250" fill="hold"/>
                                        <p:tgtEl>
                                          <p:spTgt spid="25"/>
                                        </p:tgtEl>
                                        <p:attrNameLst>
                                          <p:attrName>ppt_x</p:attrName>
                                        </p:attrNameLst>
                                      </p:cBhvr>
                                      <p:tavLst>
                                        <p:tav tm="0">
                                          <p:val>
                                            <p:strVal val="1+#ppt_w/2"/>
                                          </p:val>
                                        </p:tav>
                                        <p:tav tm="100000">
                                          <p:val>
                                            <p:strVal val="#ppt_x"/>
                                          </p:val>
                                        </p:tav>
                                      </p:tavLst>
                                    </p:anim>
                                    <p:anim calcmode="lin" valueType="num">
                                      <p:cBhvr additive="base">
                                        <p:cTn id="42" dur="1250" fill="hold"/>
                                        <p:tgtEl>
                                          <p:spTgt spid="25"/>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300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1250" fill="hold"/>
                                        <p:tgtEl>
                                          <p:spTgt spid="26"/>
                                        </p:tgtEl>
                                        <p:attrNameLst>
                                          <p:attrName>ppt_x</p:attrName>
                                        </p:attrNameLst>
                                      </p:cBhvr>
                                      <p:tavLst>
                                        <p:tav tm="0">
                                          <p:val>
                                            <p:strVal val="1+#ppt_w/2"/>
                                          </p:val>
                                        </p:tav>
                                        <p:tav tm="100000">
                                          <p:val>
                                            <p:strVal val="#ppt_x"/>
                                          </p:val>
                                        </p:tav>
                                      </p:tavLst>
                                    </p:anim>
                                    <p:anim calcmode="lin" valueType="num">
                                      <p:cBhvr additive="base">
                                        <p:cTn id="46" dur="1250" fill="hold"/>
                                        <p:tgtEl>
                                          <p:spTgt spid="26"/>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325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1250" fill="hold"/>
                                        <p:tgtEl>
                                          <p:spTgt spid="27"/>
                                        </p:tgtEl>
                                        <p:attrNameLst>
                                          <p:attrName>ppt_x</p:attrName>
                                        </p:attrNameLst>
                                      </p:cBhvr>
                                      <p:tavLst>
                                        <p:tav tm="0">
                                          <p:val>
                                            <p:strVal val="1+#ppt_w/2"/>
                                          </p:val>
                                        </p:tav>
                                        <p:tav tm="100000">
                                          <p:val>
                                            <p:strVal val="#ppt_x"/>
                                          </p:val>
                                        </p:tav>
                                      </p:tavLst>
                                    </p:anim>
                                    <p:anim calcmode="lin" valueType="num">
                                      <p:cBhvr additive="base">
                                        <p:cTn id="50" dur="1250" fill="hold"/>
                                        <p:tgtEl>
                                          <p:spTgt spid="27"/>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350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1250" fill="hold"/>
                                        <p:tgtEl>
                                          <p:spTgt spid="28"/>
                                        </p:tgtEl>
                                        <p:attrNameLst>
                                          <p:attrName>ppt_x</p:attrName>
                                        </p:attrNameLst>
                                      </p:cBhvr>
                                      <p:tavLst>
                                        <p:tav tm="0">
                                          <p:val>
                                            <p:strVal val="1+#ppt_w/2"/>
                                          </p:val>
                                        </p:tav>
                                        <p:tav tm="100000">
                                          <p:val>
                                            <p:strVal val="#ppt_x"/>
                                          </p:val>
                                        </p:tav>
                                      </p:tavLst>
                                    </p:anim>
                                    <p:anim calcmode="lin" valueType="num">
                                      <p:cBhvr additive="base">
                                        <p:cTn id="54" dur="1250" fill="hold"/>
                                        <p:tgtEl>
                                          <p:spTgt spid="2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4500"/>
                                  </p:stCondLst>
                                  <p:iterate type="lt">
                                    <p:tmPct val="10000"/>
                                  </p:iterate>
                                  <p:childTnLst>
                                    <p:set>
                                      <p:cBhvr>
                                        <p:cTn id="56" dur="1" fill="hold">
                                          <p:stCondLst>
                                            <p:cond delay="0"/>
                                          </p:stCondLst>
                                        </p:cTn>
                                        <p:tgtEl>
                                          <p:spTgt spid="29">
                                            <p:txEl>
                                              <p:pRg st="0" end="0"/>
                                            </p:txEl>
                                          </p:spTgt>
                                        </p:tgtEl>
                                        <p:attrNameLst>
                                          <p:attrName>style.visibility</p:attrName>
                                        </p:attrNameLst>
                                      </p:cBhvr>
                                      <p:to>
                                        <p:strVal val="visible"/>
                                      </p:to>
                                    </p:set>
                                    <p:animEffect transition="in" filter="fade">
                                      <p:cBhvr>
                                        <p:cTn id="57" dur="500"/>
                                        <p:tgtEl>
                                          <p:spTgt spid="29">
                                            <p:txEl>
                                              <p:pRg st="0" end="0"/>
                                            </p:txEl>
                                          </p:spTgt>
                                        </p:tgtEl>
                                      </p:cBhvr>
                                    </p:animEffect>
                                  </p:childTnLst>
                                </p:cTn>
                              </p:par>
                              <p:par>
                                <p:cTn id="58" presetID="10" presetClass="entr" presetSubtype="0" fill="hold" grpId="0" nodeType="withEffect">
                                  <p:stCondLst>
                                    <p:cond delay="4500"/>
                                  </p:stCondLst>
                                  <p:iterate type="lt">
                                    <p:tmPct val="10000"/>
                                  </p:iterate>
                                  <p:childTnLst>
                                    <p:set>
                                      <p:cBhvr>
                                        <p:cTn id="59" dur="1" fill="hold">
                                          <p:stCondLst>
                                            <p:cond delay="0"/>
                                          </p:stCondLst>
                                        </p:cTn>
                                        <p:tgtEl>
                                          <p:spTgt spid="31">
                                            <p:txEl>
                                              <p:pRg st="0" end="0"/>
                                            </p:txEl>
                                          </p:spTgt>
                                        </p:tgtEl>
                                        <p:attrNameLst>
                                          <p:attrName>style.visibility</p:attrName>
                                        </p:attrNameLst>
                                      </p:cBhvr>
                                      <p:to>
                                        <p:strVal val="visible"/>
                                      </p:to>
                                    </p:set>
                                    <p:animEffect transition="in" filter="fade">
                                      <p:cBhvr>
                                        <p:cTn id="60" dur="500"/>
                                        <p:tgtEl>
                                          <p:spTgt spid="31">
                                            <p:txEl>
                                              <p:pRg st="0" end="0"/>
                                            </p:txEl>
                                          </p:spTgt>
                                        </p:tgtEl>
                                      </p:cBhvr>
                                    </p:animEffect>
                                  </p:childTnLst>
                                </p:cTn>
                              </p:par>
                              <p:par>
                                <p:cTn id="61" presetID="10" presetClass="entr" presetSubtype="0" fill="hold" grpId="0" nodeType="withEffect">
                                  <p:stCondLst>
                                    <p:cond delay="4500"/>
                                  </p:stCondLst>
                                  <p:iterate type="lt">
                                    <p:tmPct val="10000"/>
                                  </p:iterate>
                                  <p:childTnLst>
                                    <p:set>
                                      <p:cBhvr>
                                        <p:cTn id="62" dur="1" fill="hold">
                                          <p:stCondLst>
                                            <p:cond delay="0"/>
                                          </p:stCondLst>
                                        </p:cTn>
                                        <p:tgtEl>
                                          <p:spTgt spid="32">
                                            <p:txEl>
                                              <p:pRg st="0" end="0"/>
                                            </p:txEl>
                                          </p:spTgt>
                                        </p:tgtEl>
                                        <p:attrNameLst>
                                          <p:attrName>style.visibility</p:attrName>
                                        </p:attrNameLst>
                                      </p:cBhvr>
                                      <p:to>
                                        <p:strVal val="visible"/>
                                      </p:to>
                                    </p:set>
                                    <p:animEffect transition="in" filter="fade">
                                      <p:cBhvr>
                                        <p:cTn id="63" dur="500"/>
                                        <p:tgtEl>
                                          <p:spTgt spid="32">
                                            <p:txEl>
                                              <p:pRg st="0" end="0"/>
                                            </p:txEl>
                                          </p:spTgt>
                                        </p:tgtEl>
                                      </p:cBhvr>
                                    </p:animEffect>
                                  </p:childTnLst>
                                </p:cTn>
                              </p:par>
                              <p:par>
                                <p:cTn id="64" presetID="10" presetClass="entr" presetSubtype="0" fill="hold" grpId="0" nodeType="withEffect">
                                  <p:stCondLst>
                                    <p:cond delay="4500"/>
                                  </p:stCondLst>
                                  <p:iterate type="lt">
                                    <p:tmPct val="10000"/>
                                  </p:iterate>
                                  <p:childTnLst>
                                    <p:set>
                                      <p:cBhvr>
                                        <p:cTn id="65" dur="1" fill="hold">
                                          <p:stCondLst>
                                            <p:cond delay="0"/>
                                          </p:stCondLst>
                                        </p:cTn>
                                        <p:tgtEl>
                                          <p:spTgt spid="33">
                                            <p:txEl>
                                              <p:pRg st="0" end="0"/>
                                            </p:txEl>
                                          </p:spTgt>
                                        </p:tgtEl>
                                        <p:attrNameLst>
                                          <p:attrName>style.visibility</p:attrName>
                                        </p:attrNameLst>
                                      </p:cBhvr>
                                      <p:to>
                                        <p:strVal val="visible"/>
                                      </p:to>
                                    </p:set>
                                    <p:animEffect transition="in" filter="fade">
                                      <p:cBhvr>
                                        <p:cTn id="6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5" grpId="0" bldLvl="0" animBg="1"/>
      <p:bldP spid="6" grpId="0" bldLvl="0" animBg="1"/>
      <p:bldP spid="7" grpId="0" bldLvl="0" animBg="1"/>
      <p:bldP spid="8" grpId="0" bldLvl="0" animBg="1"/>
      <p:bldP spid="21" grpId="0" animBg="1"/>
      <p:bldP spid="21" grpId="1" animBg="1"/>
      <p:bldP spid="22" grpId="0" animBg="1"/>
      <p:bldP spid="25" grpId="0" bldLvl="0" animBg="1"/>
      <p:bldP spid="26" grpId="0" bldLvl="0" animBg="1"/>
      <p:bldP spid="27" grpId="0" bldLvl="0" animBg="1"/>
      <p:bldP spid="28" grpId="0" bldLvl="0" animBg="1"/>
      <p:bldP spid="29" grpId="0" build="allAtOnce"/>
      <p:bldP spid="31" grpId="0" build="allAtOnce"/>
      <p:bldP spid="32" grpId="0" build="allAtOnce"/>
      <p:bldP spid="33"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7</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3816669" y="440679"/>
            <a:ext cx="4558665" cy="860425"/>
          </a:xfrm>
          <a:prstGeom prst="rect">
            <a:avLst/>
          </a:prstGeom>
          <a:noFill/>
        </p:spPr>
        <p:txBody>
          <a:bodyPr wrap="none" rtlCol="0">
            <a:spAutoFit/>
          </a:bodyPr>
          <a:lstStyle/>
          <a:p>
            <a:pPr algn="ct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Deeper understanding</a:t>
            </a:r>
          </a:p>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a:off x="5534422" y="132207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988889" y="2269616"/>
            <a:ext cx="5203190" cy="2783538"/>
            <a:chOff x="6988889" y="2269616"/>
            <a:chExt cx="5203190" cy="2783538"/>
          </a:xfrm>
        </p:grpSpPr>
        <p:sp>
          <p:nvSpPr>
            <p:cNvPr id="6" name="任意多边形 5"/>
            <p:cNvSpPr/>
            <p:nvPr/>
          </p:nvSpPr>
          <p:spPr>
            <a:xfrm>
              <a:off x="6988889" y="2269616"/>
              <a:ext cx="3337482" cy="2783538"/>
            </a:xfrm>
            <a:custGeom>
              <a:avLst/>
              <a:gdLst>
                <a:gd name="connsiteX0" fmla="*/ 956545 w 2185270"/>
                <a:gd name="connsiteY0" fmla="*/ 284541 h 1827601"/>
                <a:gd name="connsiteX1" fmla="*/ 32620 w 2185270"/>
                <a:gd name="connsiteY1" fmla="*/ 460754 h 1827601"/>
                <a:gd name="connsiteX2" fmla="*/ 8807 w 2185270"/>
                <a:gd name="connsiteY2" fmla="*/ 594104 h 1827601"/>
                <a:gd name="connsiteX3" fmla="*/ 118345 w 2185270"/>
                <a:gd name="connsiteY3" fmla="*/ 736979 h 1827601"/>
                <a:gd name="connsiteX4" fmla="*/ 751757 w 2185270"/>
                <a:gd name="connsiteY4" fmla="*/ 684591 h 1827601"/>
                <a:gd name="connsiteX5" fmla="*/ 1027982 w 2185270"/>
                <a:gd name="connsiteY5" fmla="*/ 736979 h 1827601"/>
                <a:gd name="connsiteX6" fmla="*/ 1151807 w 2185270"/>
                <a:gd name="connsiteY6" fmla="*/ 913191 h 1827601"/>
                <a:gd name="connsiteX7" fmla="*/ 1118470 w 2185270"/>
                <a:gd name="connsiteY7" fmla="*/ 1146554 h 1827601"/>
                <a:gd name="connsiteX8" fmla="*/ 904157 w 2185270"/>
                <a:gd name="connsiteY8" fmla="*/ 1260854 h 1827601"/>
                <a:gd name="connsiteX9" fmla="*/ 485057 w 2185270"/>
                <a:gd name="connsiteY9" fmla="*/ 1241804 h 1827601"/>
                <a:gd name="connsiteX10" fmla="*/ 285032 w 2185270"/>
                <a:gd name="connsiteY10" fmla="*/ 1217991 h 1827601"/>
                <a:gd name="connsiteX11" fmla="*/ 127870 w 2185270"/>
                <a:gd name="connsiteY11" fmla="*/ 1251329 h 1827601"/>
                <a:gd name="connsiteX12" fmla="*/ 23095 w 2185270"/>
                <a:gd name="connsiteY12" fmla="*/ 1346579 h 1827601"/>
                <a:gd name="connsiteX13" fmla="*/ 18332 w 2185270"/>
                <a:gd name="connsiteY13" fmla="*/ 1518029 h 1827601"/>
                <a:gd name="connsiteX14" fmla="*/ 351707 w 2185270"/>
                <a:gd name="connsiteY14" fmla="*/ 1575179 h 1827601"/>
                <a:gd name="connsiteX15" fmla="*/ 889870 w 2185270"/>
                <a:gd name="connsiteY15" fmla="*/ 1741866 h 1827601"/>
                <a:gd name="connsiteX16" fmla="*/ 1232770 w 2185270"/>
                <a:gd name="connsiteY16" fmla="*/ 1827591 h 1827601"/>
                <a:gd name="connsiteX17" fmla="*/ 1756645 w 2185270"/>
                <a:gd name="connsiteY17" fmla="*/ 1737104 h 1827601"/>
                <a:gd name="connsiteX18" fmla="*/ 2061445 w 2185270"/>
                <a:gd name="connsiteY18" fmla="*/ 1565654 h 1827601"/>
                <a:gd name="connsiteX19" fmla="*/ 2185270 w 2185270"/>
                <a:gd name="connsiteY19" fmla="*/ 1465641 h 1827601"/>
                <a:gd name="connsiteX20" fmla="*/ 2166220 w 2185270"/>
                <a:gd name="connsiteY20" fmla="*/ 779841 h 1827601"/>
                <a:gd name="connsiteX21" fmla="*/ 2018582 w 2185270"/>
                <a:gd name="connsiteY21" fmla="*/ 679829 h 1827601"/>
                <a:gd name="connsiteX22" fmla="*/ 1894757 w 2185270"/>
                <a:gd name="connsiteY22" fmla="*/ 532191 h 1827601"/>
                <a:gd name="connsiteX23" fmla="*/ 1666157 w 2185270"/>
                <a:gd name="connsiteY23" fmla="*/ 198816 h 1827601"/>
                <a:gd name="connsiteX24" fmla="*/ 1485182 w 2185270"/>
                <a:gd name="connsiteY24" fmla="*/ 151191 h 1827601"/>
                <a:gd name="connsiteX25" fmla="*/ 1394695 w 2185270"/>
                <a:gd name="connsiteY25" fmla="*/ 74991 h 1827601"/>
                <a:gd name="connsiteX26" fmla="*/ 1237532 w 2185270"/>
                <a:gd name="connsiteY26" fmla="*/ 84516 h 1827601"/>
                <a:gd name="connsiteX27" fmla="*/ 1123232 w 2185270"/>
                <a:gd name="connsiteY27" fmla="*/ 13079 h 1827601"/>
                <a:gd name="connsiteX28" fmla="*/ 1027982 w 2185270"/>
                <a:gd name="connsiteY28" fmla="*/ 13079 h 1827601"/>
                <a:gd name="connsiteX29" fmla="*/ 842245 w 2185270"/>
                <a:gd name="connsiteY29" fmla="*/ 146429 h 1827601"/>
                <a:gd name="connsiteX30" fmla="*/ 689845 w 2185270"/>
                <a:gd name="connsiteY30" fmla="*/ 313116 h 1827601"/>
                <a:gd name="connsiteX31" fmla="*/ 956545 w 2185270"/>
                <a:gd name="connsiteY31" fmla="*/ 284541 h 1827601"/>
                <a:gd name="connsiteX0-1" fmla="*/ 956545 w 2185270"/>
                <a:gd name="connsiteY0-2" fmla="*/ 284541 h 1827601"/>
                <a:gd name="connsiteX1-3" fmla="*/ 32620 w 2185270"/>
                <a:gd name="connsiteY1-4" fmla="*/ 460754 h 1827601"/>
                <a:gd name="connsiteX2-5" fmla="*/ 8807 w 2185270"/>
                <a:gd name="connsiteY2-6" fmla="*/ 594104 h 1827601"/>
                <a:gd name="connsiteX3-7" fmla="*/ 118345 w 2185270"/>
                <a:gd name="connsiteY3-8" fmla="*/ 736979 h 1827601"/>
                <a:gd name="connsiteX4-9" fmla="*/ 751757 w 2185270"/>
                <a:gd name="connsiteY4-10" fmla="*/ 684591 h 1827601"/>
                <a:gd name="connsiteX5-11" fmla="*/ 1027982 w 2185270"/>
                <a:gd name="connsiteY5-12" fmla="*/ 736979 h 1827601"/>
                <a:gd name="connsiteX6-13" fmla="*/ 1151807 w 2185270"/>
                <a:gd name="connsiteY6-14" fmla="*/ 913191 h 1827601"/>
                <a:gd name="connsiteX7-15" fmla="*/ 1118470 w 2185270"/>
                <a:gd name="connsiteY7-16" fmla="*/ 1146554 h 1827601"/>
                <a:gd name="connsiteX8-17" fmla="*/ 904157 w 2185270"/>
                <a:gd name="connsiteY8-18" fmla="*/ 1260854 h 1827601"/>
                <a:gd name="connsiteX9-19" fmla="*/ 485057 w 2185270"/>
                <a:gd name="connsiteY9-20" fmla="*/ 1241804 h 1827601"/>
                <a:gd name="connsiteX10-21" fmla="*/ 285032 w 2185270"/>
                <a:gd name="connsiteY10-22" fmla="*/ 1217991 h 1827601"/>
                <a:gd name="connsiteX11-23" fmla="*/ 127870 w 2185270"/>
                <a:gd name="connsiteY11-24" fmla="*/ 1251329 h 1827601"/>
                <a:gd name="connsiteX12-25" fmla="*/ 23095 w 2185270"/>
                <a:gd name="connsiteY12-26" fmla="*/ 1346579 h 1827601"/>
                <a:gd name="connsiteX13-27" fmla="*/ 18332 w 2185270"/>
                <a:gd name="connsiteY13-28" fmla="*/ 1518029 h 1827601"/>
                <a:gd name="connsiteX14-29" fmla="*/ 351707 w 2185270"/>
                <a:gd name="connsiteY14-30" fmla="*/ 1575179 h 1827601"/>
                <a:gd name="connsiteX15-31" fmla="*/ 889870 w 2185270"/>
                <a:gd name="connsiteY15-32" fmla="*/ 1741866 h 1827601"/>
                <a:gd name="connsiteX16-33" fmla="*/ 1232770 w 2185270"/>
                <a:gd name="connsiteY16-34" fmla="*/ 1827591 h 1827601"/>
                <a:gd name="connsiteX17-35" fmla="*/ 1756645 w 2185270"/>
                <a:gd name="connsiteY17-36" fmla="*/ 1737104 h 1827601"/>
                <a:gd name="connsiteX18-37" fmla="*/ 2061445 w 2185270"/>
                <a:gd name="connsiteY18-38" fmla="*/ 1565654 h 1827601"/>
                <a:gd name="connsiteX19-39" fmla="*/ 2185270 w 2185270"/>
                <a:gd name="connsiteY19-40" fmla="*/ 1465641 h 1827601"/>
                <a:gd name="connsiteX20-41" fmla="*/ 2166220 w 2185270"/>
                <a:gd name="connsiteY20-42" fmla="*/ 779841 h 1827601"/>
                <a:gd name="connsiteX21-43" fmla="*/ 2018582 w 2185270"/>
                <a:gd name="connsiteY21-44" fmla="*/ 679829 h 1827601"/>
                <a:gd name="connsiteX22-45" fmla="*/ 1894757 w 2185270"/>
                <a:gd name="connsiteY22-46" fmla="*/ 532191 h 1827601"/>
                <a:gd name="connsiteX23-47" fmla="*/ 1666157 w 2185270"/>
                <a:gd name="connsiteY23-48" fmla="*/ 198816 h 1827601"/>
                <a:gd name="connsiteX24-49" fmla="*/ 1485182 w 2185270"/>
                <a:gd name="connsiteY24-50" fmla="*/ 151191 h 1827601"/>
                <a:gd name="connsiteX25-51" fmla="*/ 1394695 w 2185270"/>
                <a:gd name="connsiteY25-52" fmla="*/ 74991 h 1827601"/>
                <a:gd name="connsiteX26-53" fmla="*/ 1237532 w 2185270"/>
                <a:gd name="connsiteY26-54" fmla="*/ 84516 h 1827601"/>
                <a:gd name="connsiteX27-55" fmla="*/ 1123232 w 2185270"/>
                <a:gd name="connsiteY27-56" fmla="*/ 13079 h 1827601"/>
                <a:gd name="connsiteX28-57" fmla="*/ 1027982 w 2185270"/>
                <a:gd name="connsiteY28-58" fmla="*/ 13079 h 1827601"/>
                <a:gd name="connsiteX29-59" fmla="*/ 842245 w 2185270"/>
                <a:gd name="connsiteY29-60" fmla="*/ 146429 h 1827601"/>
                <a:gd name="connsiteX30-61" fmla="*/ 689845 w 2185270"/>
                <a:gd name="connsiteY30-62" fmla="*/ 313116 h 1827601"/>
                <a:gd name="connsiteX31-63" fmla="*/ 956545 w 2185270"/>
                <a:gd name="connsiteY31-64" fmla="*/ 284541 h 1827601"/>
                <a:gd name="connsiteX0-65" fmla="*/ 956545 w 2185270"/>
                <a:gd name="connsiteY0-66" fmla="*/ 284541 h 1827601"/>
                <a:gd name="connsiteX1-67" fmla="*/ 32620 w 2185270"/>
                <a:gd name="connsiteY1-68" fmla="*/ 460754 h 1827601"/>
                <a:gd name="connsiteX2-69" fmla="*/ 8807 w 2185270"/>
                <a:gd name="connsiteY2-70" fmla="*/ 594104 h 1827601"/>
                <a:gd name="connsiteX3-71" fmla="*/ 118345 w 2185270"/>
                <a:gd name="connsiteY3-72" fmla="*/ 736979 h 1827601"/>
                <a:gd name="connsiteX4-73" fmla="*/ 751757 w 2185270"/>
                <a:gd name="connsiteY4-74" fmla="*/ 684591 h 1827601"/>
                <a:gd name="connsiteX5-75" fmla="*/ 1027982 w 2185270"/>
                <a:gd name="connsiteY5-76" fmla="*/ 736979 h 1827601"/>
                <a:gd name="connsiteX6-77" fmla="*/ 1151807 w 2185270"/>
                <a:gd name="connsiteY6-78" fmla="*/ 913191 h 1827601"/>
                <a:gd name="connsiteX7-79" fmla="*/ 1118470 w 2185270"/>
                <a:gd name="connsiteY7-80" fmla="*/ 1146554 h 1827601"/>
                <a:gd name="connsiteX8-81" fmla="*/ 904157 w 2185270"/>
                <a:gd name="connsiteY8-82" fmla="*/ 1260854 h 1827601"/>
                <a:gd name="connsiteX9-83" fmla="*/ 485057 w 2185270"/>
                <a:gd name="connsiteY9-84" fmla="*/ 1241804 h 1827601"/>
                <a:gd name="connsiteX10-85" fmla="*/ 285032 w 2185270"/>
                <a:gd name="connsiteY10-86" fmla="*/ 1217991 h 1827601"/>
                <a:gd name="connsiteX11-87" fmla="*/ 127870 w 2185270"/>
                <a:gd name="connsiteY11-88" fmla="*/ 1251329 h 1827601"/>
                <a:gd name="connsiteX12-89" fmla="*/ 23095 w 2185270"/>
                <a:gd name="connsiteY12-90" fmla="*/ 1346579 h 1827601"/>
                <a:gd name="connsiteX13-91" fmla="*/ 18332 w 2185270"/>
                <a:gd name="connsiteY13-92" fmla="*/ 1518029 h 1827601"/>
                <a:gd name="connsiteX14-93" fmla="*/ 351707 w 2185270"/>
                <a:gd name="connsiteY14-94" fmla="*/ 1575179 h 1827601"/>
                <a:gd name="connsiteX15-95" fmla="*/ 889870 w 2185270"/>
                <a:gd name="connsiteY15-96" fmla="*/ 1741866 h 1827601"/>
                <a:gd name="connsiteX16-97" fmla="*/ 1232770 w 2185270"/>
                <a:gd name="connsiteY16-98" fmla="*/ 1827591 h 1827601"/>
                <a:gd name="connsiteX17-99" fmla="*/ 1756645 w 2185270"/>
                <a:gd name="connsiteY17-100" fmla="*/ 1737104 h 1827601"/>
                <a:gd name="connsiteX18-101" fmla="*/ 2061445 w 2185270"/>
                <a:gd name="connsiteY18-102" fmla="*/ 1565654 h 1827601"/>
                <a:gd name="connsiteX19-103" fmla="*/ 2185270 w 2185270"/>
                <a:gd name="connsiteY19-104" fmla="*/ 1465641 h 1827601"/>
                <a:gd name="connsiteX20-105" fmla="*/ 2166220 w 2185270"/>
                <a:gd name="connsiteY20-106" fmla="*/ 779841 h 1827601"/>
                <a:gd name="connsiteX21-107" fmla="*/ 2018582 w 2185270"/>
                <a:gd name="connsiteY21-108" fmla="*/ 679829 h 1827601"/>
                <a:gd name="connsiteX22-109" fmla="*/ 1894757 w 2185270"/>
                <a:gd name="connsiteY22-110" fmla="*/ 532191 h 1827601"/>
                <a:gd name="connsiteX23-111" fmla="*/ 1666157 w 2185270"/>
                <a:gd name="connsiteY23-112" fmla="*/ 198816 h 1827601"/>
                <a:gd name="connsiteX24-113" fmla="*/ 1485182 w 2185270"/>
                <a:gd name="connsiteY24-114" fmla="*/ 151191 h 1827601"/>
                <a:gd name="connsiteX25-115" fmla="*/ 1394695 w 2185270"/>
                <a:gd name="connsiteY25-116" fmla="*/ 74991 h 1827601"/>
                <a:gd name="connsiteX26-117" fmla="*/ 1237532 w 2185270"/>
                <a:gd name="connsiteY26-118" fmla="*/ 84516 h 1827601"/>
                <a:gd name="connsiteX27-119" fmla="*/ 1123232 w 2185270"/>
                <a:gd name="connsiteY27-120" fmla="*/ 13079 h 1827601"/>
                <a:gd name="connsiteX28-121" fmla="*/ 1027982 w 2185270"/>
                <a:gd name="connsiteY28-122" fmla="*/ 13079 h 1827601"/>
                <a:gd name="connsiteX29-123" fmla="*/ 842245 w 2185270"/>
                <a:gd name="connsiteY29-124" fmla="*/ 146429 h 1827601"/>
                <a:gd name="connsiteX30-125" fmla="*/ 689845 w 2185270"/>
                <a:gd name="connsiteY30-126" fmla="*/ 313116 h 1827601"/>
                <a:gd name="connsiteX31-127" fmla="*/ 956545 w 2185270"/>
                <a:gd name="connsiteY31-128" fmla="*/ 284541 h 1827601"/>
                <a:gd name="connsiteX0-129" fmla="*/ 962149 w 2190874"/>
                <a:gd name="connsiteY0-130" fmla="*/ 284541 h 1827601"/>
                <a:gd name="connsiteX1-131" fmla="*/ 38224 w 2190874"/>
                <a:gd name="connsiteY1-132" fmla="*/ 460754 h 1827601"/>
                <a:gd name="connsiteX2-133" fmla="*/ 124 w 2190874"/>
                <a:gd name="connsiteY2-134" fmla="*/ 589341 h 1827601"/>
                <a:gd name="connsiteX3-135" fmla="*/ 123949 w 2190874"/>
                <a:gd name="connsiteY3-136" fmla="*/ 736979 h 1827601"/>
                <a:gd name="connsiteX4-137" fmla="*/ 757361 w 2190874"/>
                <a:gd name="connsiteY4-138" fmla="*/ 684591 h 1827601"/>
                <a:gd name="connsiteX5-139" fmla="*/ 1033586 w 2190874"/>
                <a:gd name="connsiteY5-140" fmla="*/ 736979 h 1827601"/>
                <a:gd name="connsiteX6-141" fmla="*/ 1157411 w 2190874"/>
                <a:gd name="connsiteY6-142" fmla="*/ 913191 h 1827601"/>
                <a:gd name="connsiteX7-143" fmla="*/ 1124074 w 2190874"/>
                <a:gd name="connsiteY7-144" fmla="*/ 1146554 h 1827601"/>
                <a:gd name="connsiteX8-145" fmla="*/ 909761 w 2190874"/>
                <a:gd name="connsiteY8-146" fmla="*/ 1260854 h 1827601"/>
                <a:gd name="connsiteX9-147" fmla="*/ 490661 w 2190874"/>
                <a:gd name="connsiteY9-148" fmla="*/ 1241804 h 1827601"/>
                <a:gd name="connsiteX10-149" fmla="*/ 290636 w 2190874"/>
                <a:gd name="connsiteY10-150" fmla="*/ 1217991 h 1827601"/>
                <a:gd name="connsiteX11-151" fmla="*/ 133474 w 2190874"/>
                <a:gd name="connsiteY11-152" fmla="*/ 1251329 h 1827601"/>
                <a:gd name="connsiteX12-153" fmla="*/ 28699 w 2190874"/>
                <a:gd name="connsiteY12-154" fmla="*/ 1346579 h 1827601"/>
                <a:gd name="connsiteX13-155" fmla="*/ 23936 w 2190874"/>
                <a:gd name="connsiteY13-156" fmla="*/ 1518029 h 1827601"/>
                <a:gd name="connsiteX14-157" fmla="*/ 357311 w 2190874"/>
                <a:gd name="connsiteY14-158" fmla="*/ 1575179 h 1827601"/>
                <a:gd name="connsiteX15-159" fmla="*/ 895474 w 2190874"/>
                <a:gd name="connsiteY15-160" fmla="*/ 1741866 h 1827601"/>
                <a:gd name="connsiteX16-161" fmla="*/ 1238374 w 2190874"/>
                <a:gd name="connsiteY16-162" fmla="*/ 1827591 h 1827601"/>
                <a:gd name="connsiteX17-163" fmla="*/ 1762249 w 2190874"/>
                <a:gd name="connsiteY17-164" fmla="*/ 1737104 h 1827601"/>
                <a:gd name="connsiteX18-165" fmla="*/ 2067049 w 2190874"/>
                <a:gd name="connsiteY18-166" fmla="*/ 1565654 h 1827601"/>
                <a:gd name="connsiteX19-167" fmla="*/ 2190874 w 2190874"/>
                <a:gd name="connsiteY19-168" fmla="*/ 1465641 h 1827601"/>
                <a:gd name="connsiteX20-169" fmla="*/ 2171824 w 2190874"/>
                <a:gd name="connsiteY20-170" fmla="*/ 779841 h 1827601"/>
                <a:gd name="connsiteX21-171" fmla="*/ 2024186 w 2190874"/>
                <a:gd name="connsiteY21-172" fmla="*/ 679829 h 1827601"/>
                <a:gd name="connsiteX22-173" fmla="*/ 1900361 w 2190874"/>
                <a:gd name="connsiteY22-174" fmla="*/ 532191 h 1827601"/>
                <a:gd name="connsiteX23-175" fmla="*/ 1671761 w 2190874"/>
                <a:gd name="connsiteY23-176" fmla="*/ 198816 h 1827601"/>
                <a:gd name="connsiteX24-177" fmla="*/ 1490786 w 2190874"/>
                <a:gd name="connsiteY24-178" fmla="*/ 151191 h 1827601"/>
                <a:gd name="connsiteX25-179" fmla="*/ 1400299 w 2190874"/>
                <a:gd name="connsiteY25-180" fmla="*/ 74991 h 1827601"/>
                <a:gd name="connsiteX26-181" fmla="*/ 1243136 w 2190874"/>
                <a:gd name="connsiteY26-182" fmla="*/ 84516 h 1827601"/>
                <a:gd name="connsiteX27-183" fmla="*/ 1128836 w 2190874"/>
                <a:gd name="connsiteY27-184" fmla="*/ 13079 h 1827601"/>
                <a:gd name="connsiteX28-185" fmla="*/ 1033586 w 2190874"/>
                <a:gd name="connsiteY28-186" fmla="*/ 13079 h 1827601"/>
                <a:gd name="connsiteX29-187" fmla="*/ 847849 w 2190874"/>
                <a:gd name="connsiteY29-188" fmla="*/ 146429 h 1827601"/>
                <a:gd name="connsiteX30-189" fmla="*/ 695449 w 2190874"/>
                <a:gd name="connsiteY30-190" fmla="*/ 313116 h 1827601"/>
                <a:gd name="connsiteX31-191" fmla="*/ 962149 w 2190874"/>
                <a:gd name="connsiteY31-192" fmla="*/ 284541 h 1827601"/>
                <a:gd name="connsiteX0-193" fmla="*/ 962149 w 2190874"/>
                <a:gd name="connsiteY0-194" fmla="*/ 284541 h 1827601"/>
                <a:gd name="connsiteX1-195" fmla="*/ 38224 w 2190874"/>
                <a:gd name="connsiteY1-196" fmla="*/ 460754 h 1827601"/>
                <a:gd name="connsiteX2-197" fmla="*/ 124 w 2190874"/>
                <a:gd name="connsiteY2-198" fmla="*/ 589341 h 1827601"/>
                <a:gd name="connsiteX3-199" fmla="*/ 123949 w 2190874"/>
                <a:gd name="connsiteY3-200" fmla="*/ 736979 h 1827601"/>
                <a:gd name="connsiteX4-201" fmla="*/ 757361 w 2190874"/>
                <a:gd name="connsiteY4-202" fmla="*/ 684591 h 1827601"/>
                <a:gd name="connsiteX5-203" fmla="*/ 1033586 w 2190874"/>
                <a:gd name="connsiteY5-204" fmla="*/ 736979 h 1827601"/>
                <a:gd name="connsiteX6-205" fmla="*/ 1157411 w 2190874"/>
                <a:gd name="connsiteY6-206" fmla="*/ 913191 h 1827601"/>
                <a:gd name="connsiteX7-207" fmla="*/ 1124074 w 2190874"/>
                <a:gd name="connsiteY7-208" fmla="*/ 1146554 h 1827601"/>
                <a:gd name="connsiteX8-209" fmla="*/ 909761 w 2190874"/>
                <a:gd name="connsiteY8-210" fmla="*/ 1260854 h 1827601"/>
                <a:gd name="connsiteX9-211" fmla="*/ 490661 w 2190874"/>
                <a:gd name="connsiteY9-212" fmla="*/ 1241804 h 1827601"/>
                <a:gd name="connsiteX10-213" fmla="*/ 290636 w 2190874"/>
                <a:gd name="connsiteY10-214" fmla="*/ 1217991 h 1827601"/>
                <a:gd name="connsiteX11-215" fmla="*/ 133474 w 2190874"/>
                <a:gd name="connsiteY11-216" fmla="*/ 1251329 h 1827601"/>
                <a:gd name="connsiteX12-217" fmla="*/ 28699 w 2190874"/>
                <a:gd name="connsiteY12-218" fmla="*/ 1346579 h 1827601"/>
                <a:gd name="connsiteX13-219" fmla="*/ 23936 w 2190874"/>
                <a:gd name="connsiteY13-220" fmla="*/ 1518029 h 1827601"/>
                <a:gd name="connsiteX14-221" fmla="*/ 357311 w 2190874"/>
                <a:gd name="connsiteY14-222" fmla="*/ 1575179 h 1827601"/>
                <a:gd name="connsiteX15-223" fmla="*/ 895474 w 2190874"/>
                <a:gd name="connsiteY15-224" fmla="*/ 1741866 h 1827601"/>
                <a:gd name="connsiteX16-225" fmla="*/ 1238374 w 2190874"/>
                <a:gd name="connsiteY16-226" fmla="*/ 1827591 h 1827601"/>
                <a:gd name="connsiteX17-227" fmla="*/ 1762249 w 2190874"/>
                <a:gd name="connsiteY17-228" fmla="*/ 1737104 h 1827601"/>
                <a:gd name="connsiteX18-229" fmla="*/ 2067049 w 2190874"/>
                <a:gd name="connsiteY18-230" fmla="*/ 1565654 h 1827601"/>
                <a:gd name="connsiteX19-231" fmla="*/ 2190874 w 2190874"/>
                <a:gd name="connsiteY19-232" fmla="*/ 1465641 h 1827601"/>
                <a:gd name="connsiteX20-233" fmla="*/ 2171824 w 2190874"/>
                <a:gd name="connsiteY20-234" fmla="*/ 779841 h 1827601"/>
                <a:gd name="connsiteX21-235" fmla="*/ 2024186 w 2190874"/>
                <a:gd name="connsiteY21-236" fmla="*/ 679829 h 1827601"/>
                <a:gd name="connsiteX22-237" fmla="*/ 1900361 w 2190874"/>
                <a:gd name="connsiteY22-238" fmla="*/ 532191 h 1827601"/>
                <a:gd name="connsiteX23-239" fmla="*/ 1671761 w 2190874"/>
                <a:gd name="connsiteY23-240" fmla="*/ 198816 h 1827601"/>
                <a:gd name="connsiteX24-241" fmla="*/ 1490786 w 2190874"/>
                <a:gd name="connsiteY24-242" fmla="*/ 151191 h 1827601"/>
                <a:gd name="connsiteX25-243" fmla="*/ 1400299 w 2190874"/>
                <a:gd name="connsiteY25-244" fmla="*/ 74991 h 1827601"/>
                <a:gd name="connsiteX26-245" fmla="*/ 1243136 w 2190874"/>
                <a:gd name="connsiteY26-246" fmla="*/ 84516 h 1827601"/>
                <a:gd name="connsiteX27-247" fmla="*/ 1128836 w 2190874"/>
                <a:gd name="connsiteY27-248" fmla="*/ 13079 h 1827601"/>
                <a:gd name="connsiteX28-249" fmla="*/ 1033586 w 2190874"/>
                <a:gd name="connsiteY28-250" fmla="*/ 13079 h 1827601"/>
                <a:gd name="connsiteX29-251" fmla="*/ 847849 w 2190874"/>
                <a:gd name="connsiteY29-252" fmla="*/ 146429 h 1827601"/>
                <a:gd name="connsiteX30-253" fmla="*/ 695449 w 2190874"/>
                <a:gd name="connsiteY30-254" fmla="*/ 313116 h 1827601"/>
                <a:gd name="connsiteX31-255" fmla="*/ 962149 w 2190874"/>
                <a:gd name="connsiteY31-256" fmla="*/ 284541 h 1827601"/>
                <a:gd name="connsiteX0-257" fmla="*/ 962580 w 2191305"/>
                <a:gd name="connsiteY0-258" fmla="*/ 284541 h 1827601"/>
                <a:gd name="connsiteX1-259" fmla="*/ 38655 w 2191305"/>
                <a:gd name="connsiteY1-260" fmla="*/ 460754 h 1827601"/>
                <a:gd name="connsiteX2-261" fmla="*/ 555 w 2191305"/>
                <a:gd name="connsiteY2-262" fmla="*/ 589341 h 1827601"/>
                <a:gd name="connsiteX3-263" fmla="*/ 124380 w 2191305"/>
                <a:gd name="connsiteY3-264" fmla="*/ 736979 h 1827601"/>
                <a:gd name="connsiteX4-265" fmla="*/ 757792 w 2191305"/>
                <a:gd name="connsiteY4-266" fmla="*/ 684591 h 1827601"/>
                <a:gd name="connsiteX5-267" fmla="*/ 1034017 w 2191305"/>
                <a:gd name="connsiteY5-268" fmla="*/ 736979 h 1827601"/>
                <a:gd name="connsiteX6-269" fmla="*/ 1157842 w 2191305"/>
                <a:gd name="connsiteY6-270" fmla="*/ 913191 h 1827601"/>
                <a:gd name="connsiteX7-271" fmla="*/ 1124505 w 2191305"/>
                <a:gd name="connsiteY7-272" fmla="*/ 1146554 h 1827601"/>
                <a:gd name="connsiteX8-273" fmla="*/ 910192 w 2191305"/>
                <a:gd name="connsiteY8-274" fmla="*/ 1260854 h 1827601"/>
                <a:gd name="connsiteX9-275" fmla="*/ 491092 w 2191305"/>
                <a:gd name="connsiteY9-276" fmla="*/ 1241804 h 1827601"/>
                <a:gd name="connsiteX10-277" fmla="*/ 291067 w 2191305"/>
                <a:gd name="connsiteY10-278" fmla="*/ 1217991 h 1827601"/>
                <a:gd name="connsiteX11-279" fmla="*/ 133905 w 2191305"/>
                <a:gd name="connsiteY11-280" fmla="*/ 1251329 h 1827601"/>
                <a:gd name="connsiteX12-281" fmla="*/ 29130 w 2191305"/>
                <a:gd name="connsiteY12-282" fmla="*/ 1346579 h 1827601"/>
                <a:gd name="connsiteX13-283" fmla="*/ 24367 w 2191305"/>
                <a:gd name="connsiteY13-284" fmla="*/ 1518029 h 1827601"/>
                <a:gd name="connsiteX14-285" fmla="*/ 357742 w 2191305"/>
                <a:gd name="connsiteY14-286" fmla="*/ 1575179 h 1827601"/>
                <a:gd name="connsiteX15-287" fmla="*/ 895905 w 2191305"/>
                <a:gd name="connsiteY15-288" fmla="*/ 1741866 h 1827601"/>
                <a:gd name="connsiteX16-289" fmla="*/ 1238805 w 2191305"/>
                <a:gd name="connsiteY16-290" fmla="*/ 1827591 h 1827601"/>
                <a:gd name="connsiteX17-291" fmla="*/ 1762680 w 2191305"/>
                <a:gd name="connsiteY17-292" fmla="*/ 1737104 h 1827601"/>
                <a:gd name="connsiteX18-293" fmla="*/ 2067480 w 2191305"/>
                <a:gd name="connsiteY18-294" fmla="*/ 1565654 h 1827601"/>
                <a:gd name="connsiteX19-295" fmla="*/ 2191305 w 2191305"/>
                <a:gd name="connsiteY19-296" fmla="*/ 1465641 h 1827601"/>
                <a:gd name="connsiteX20-297" fmla="*/ 2172255 w 2191305"/>
                <a:gd name="connsiteY20-298" fmla="*/ 779841 h 1827601"/>
                <a:gd name="connsiteX21-299" fmla="*/ 2024617 w 2191305"/>
                <a:gd name="connsiteY21-300" fmla="*/ 679829 h 1827601"/>
                <a:gd name="connsiteX22-301" fmla="*/ 1900792 w 2191305"/>
                <a:gd name="connsiteY22-302" fmla="*/ 532191 h 1827601"/>
                <a:gd name="connsiteX23-303" fmla="*/ 1672192 w 2191305"/>
                <a:gd name="connsiteY23-304" fmla="*/ 198816 h 1827601"/>
                <a:gd name="connsiteX24-305" fmla="*/ 1491217 w 2191305"/>
                <a:gd name="connsiteY24-306" fmla="*/ 151191 h 1827601"/>
                <a:gd name="connsiteX25-307" fmla="*/ 1400730 w 2191305"/>
                <a:gd name="connsiteY25-308" fmla="*/ 74991 h 1827601"/>
                <a:gd name="connsiteX26-309" fmla="*/ 1243567 w 2191305"/>
                <a:gd name="connsiteY26-310" fmla="*/ 84516 h 1827601"/>
                <a:gd name="connsiteX27-311" fmla="*/ 1129267 w 2191305"/>
                <a:gd name="connsiteY27-312" fmla="*/ 13079 h 1827601"/>
                <a:gd name="connsiteX28-313" fmla="*/ 1034017 w 2191305"/>
                <a:gd name="connsiteY28-314" fmla="*/ 13079 h 1827601"/>
                <a:gd name="connsiteX29-315" fmla="*/ 848280 w 2191305"/>
                <a:gd name="connsiteY29-316" fmla="*/ 146429 h 1827601"/>
                <a:gd name="connsiteX30-317" fmla="*/ 695880 w 2191305"/>
                <a:gd name="connsiteY30-318" fmla="*/ 313116 h 1827601"/>
                <a:gd name="connsiteX31-319" fmla="*/ 962580 w 2191305"/>
                <a:gd name="connsiteY31-320" fmla="*/ 284541 h 18276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2191305" h="1827601">
                  <a:moveTo>
                    <a:pt x="962580" y="284541"/>
                  </a:moveTo>
                  <a:cubicBezTo>
                    <a:pt x="853042" y="309147"/>
                    <a:pt x="75168" y="430592"/>
                    <a:pt x="38655" y="460754"/>
                  </a:cubicBezTo>
                  <a:cubicBezTo>
                    <a:pt x="2142" y="490916"/>
                    <a:pt x="-1826" y="536160"/>
                    <a:pt x="555" y="589341"/>
                  </a:cubicBezTo>
                  <a:cubicBezTo>
                    <a:pt x="2936" y="642522"/>
                    <a:pt x="-1826" y="721104"/>
                    <a:pt x="124380" y="736979"/>
                  </a:cubicBezTo>
                  <a:cubicBezTo>
                    <a:pt x="250586" y="752854"/>
                    <a:pt x="606186" y="684591"/>
                    <a:pt x="757792" y="684591"/>
                  </a:cubicBezTo>
                  <a:cubicBezTo>
                    <a:pt x="909398" y="684591"/>
                    <a:pt x="967342" y="698879"/>
                    <a:pt x="1034017" y="736979"/>
                  </a:cubicBezTo>
                  <a:cubicBezTo>
                    <a:pt x="1100692" y="775079"/>
                    <a:pt x="1142761" y="844929"/>
                    <a:pt x="1157842" y="913191"/>
                  </a:cubicBezTo>
                  <a:cubicBezTo>
                    <a:pt x="1172923" y="981454"/>
                    <a:pt x="1165780" y="1088610"/>
                    <a:pt x="1124505" y="1146554"/>
                  </a:cubicBezTo>
                  <a:cubicBezTo>
                    <a:pt x="1083230" y="1204498"/>
                    <a:pt x="1015761" y="1244979"/>
                    <a:pt x="910192" y="1260854"/>
                  </a:cubicBezTo>
                  <a:cubicBezTo>
                    <a:pt x="804623" y="1276729"/>
                    <a:pt x="594279" y="1248948"/>
                    <a:pt x="491092" y="1241804"/>
                  </a:cubicBezTo>
                  <a:cubicBezTo>
                    <a:pt x="387905" y="1234660"/>
                    <a:pt x="350598" y="1216404"/>
                    <a:pt x="291067" y="1217991"/>
                  </a:cubicBezTo>
                  <a:cubicBezTo>
                    <a:pt x="231536" y="1219578"/>
                    <a:pt x="177561" y="1229898"/>
                    <a:pt x="133905" y="1251329"/>
                  </a:cubicBezTo>
                  <a:cubicBezTo>
                    <a:pt x="90249" y="1272760"/>
                    <a:pt x="47386" y="1302129"/>
                    <a:pt x="29130" y="1346579"/>
                  </a:cubicBezTo>
                  <a:cubicBezTo>
                    <a:pt x="10874" y="1391029"/>
                    <a:pt x="-9764" y="1487073"/>
                    <a:pt x="24367" y="1518029"/>
                  </a:cubicBezTo>
                  <a:cubicBezTo>
                    <a:pt x="135492" y="1537079"/>
                    <a:pt x="212486" y="1537873"/>
                    <a:pt x="357742" y="1575179"/>
                  </a:cubicBezTo>
                  <a:cubicBezTo>
                    <a:pt x="502998" y="1612485"/>
                    <a:pt x="749061" y="1699797"/>
                    <a:pt x="895905" y="1741866"/>
                  </a:cubicBezTo>
                  <a:cubicBezTo>
                    <a:pt x="1042749" y="1783935"/>
                    <a:pt x="1094343" y="1828385"/>
                    <a:pt x="1238805" y="1827591"/>
                  </a:cubicBezTo>
                  <a:cubicBezTo>
                    <a:pt x="1383267" y="1826797"/>
                    <a:pt x="1624567" y="1780760"/>
                    <a:pt x="1762680" y="1737104"/>
                  </a:cubicBezTo>
                  <a:cubicBezTo>
                    <a:pt x="1900793" y="1693448"/>
                    <a:pt x="1996043" y="1610898"/>
                    <a:pt x="2067480" y="1565654"/>
                  </a:cubicBezTo>
                  <a:cubicBezTo>
                    <a:pt x="2138917" y="1520410"/>
                    <a:pt x="2173049" y="1570416"/>
                    <a:pt x="2191305" y="1465641"/>
                  </a:cubicBezTo>
                  <a:cubicBezTo>
                    <a:pt x="2184955" y="1237041"/>
                    <a:pt x="2196861" y="910810"/>
                    <a:pt x="2172255" y="779841"/>
                  </a:cubicBezTo>
                  <a:lnTo>
                    <a:pt x="2024617" y="679829"/>
                  </a:lnTo>
                  <a:cubicBezTo>
                    <a:pt x="1983342" y="630616"/>
                    <a:pt x="1959529" y="612360"/>
                    <a:pt x="1900792" y="532191"/>
                  </a:cubicBezTo>
                  <a:cubicBezTo>
                    <a:pt x="1842055" y="452022"/>
                    <a:pt x="1740454" y="262316"/>
                    <a:pt x="1672192" y="198816"/>
                  </a:cubicBezTo>
                  <a:cubicBezTo>
                    <a:pt x="1603930" y="135316"/>
                    <a:pt x="1507886" y="159922"/>
                    <a:pt x="1491217" y="151191"/>
                  </a:cubicBezTo>
                  <a:cubicBezTo>
                    <a:pt x="1461055" y="125791"/>
                    <a:pt x="1442005" y="86103"/>
                    <a:pt x="1400730" y="74991"/>
                  </a:cubicBezTo>
                  <a:cubicBezTo>
                    <a:pt x="1359455" y="63879"/>
                    <a:pt x="1243567" y="84516"/>
                    <a:pt x="1243567" y="84516"/>
                  </a:cubicBezTo>
                  <a:cubicBezTo>
                    <a:pt x="1205467" y="60704"/>
                    <a:pt x="1164192" y="24985"/>
                    <a:pt x="1129267" y="13079"/>
                  </a:cubicBezTo>
                  <a:cubicBezTo>
                    <a:pt x="1094342" y="1173"/>
                    <a:pt x="1080848" y="-9146"/>
                    <a:pt x="1034017" y="13079"/>
                  </a:cubicBezTo>
                  <a:cubicBezTo>
                    <a:pt x="987186" y="35304"/>
                    <a:pt x="904636" y="96423"/>
                    <a:pt x="848280" y="146429"/>
                  </a:cubicBezTo>
                  <a:cubicBezTo>
                    <a:pt x="791924" y="196435"/>
                    <a:pt x="676036" y="290891"/>
                    <a:pt x="695880" y="313116"/>
                  </a:cubicBezTo>
                  <a:cubicBezTo>
                    <a:pt x="715724" y="335341"/>
                    <a:pt x="1072118" y="259935"/>
                    <a:pt x="962580" y="2845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10326449" y="3308476"/>
              <a:ext cx="1865630" cy="1466850"/>
            </a:xfrm>
            <a:prstGeom prst="rect">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 name="椭圆 7"/>
          <p:cNvSpPr/>
          <p:nvPr/>
        </p:nvSpPr>
        <p:spPr>
          <a:xfrm>
            <a:off x="7003415" y="3397250"/>
            <a:ext cx="717550" cy="717550"/>
          </a:xfrm>
          <a:prstGeom prst="ellipse">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p:nvPr/>
        </p:nvSpPr>
        <p:spPr>
          <a:xfrm>
            <a:off x="4589892" y="2994025"/>
            <a:ext cx="1536700" cy="1536700"/>
          </a:xfrm>
          <a:prstGeom prst="ellipse">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p:nvPr/>
        </p:nvSpPr>
        <p:spPr>
          <a:xfrm>
            <a:off x="5531905" y="1582898"/>
            <a:ext cx="1000634" cy="1000634"/>
          </a:xfrm>
          <a:prstGeom prst="ellipse">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p:nvPr/>
        </p:nvSpPr>
        <p:spPr>
          <a:xfrm>
            <a:off x="5570395" y="5096510"/>
            <a:ext cx="1000634" cy="1000634"/>
          </a:xfrm>
          <a:prstGeom prst="ellipse">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Box 1"/>
          <p:cNvSpPr txBox="1"/>
          <p:nvPr/>
        </p:nvSpPr>
        <p:spPr>
          <a:xfrm>
            <a:off x="4590008" y="3410936"/>
            <a:ext cx="1597620" cy="737235"/>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Professional accounting and tax services</a:t>
            </a:r>
          </a:p>
        </p:txBody>
      </p:sp>
      <p:sp>
        <p:nvSpPr>
          <p:cNvPr id="15" name="TextBox 1"/>
          <p:cNvSpPr txBox="1"/>
          <p:nvPr/>
        </p:nvSpPr>
        <p:spPr>
          <a:xfrm>
            <a:off x="5233167" y="5177273"/>
            <a:ext cx="1597620" cy="829945"/>
          </a:xfrm>
          <a:prstGeom prst="rect">
            <a:avLst/>
          </a:prstGeom>
          <a:noFill/>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 </a:t>
            </a:r>
          </a:p>
          <a:p>
            <a:pPr algn="ctr"/>
            <a:r>
              <a:rPr lang="en-US" altLang="zh-CN" sz="12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Personalized counseling</a:t>
            </a:r>
          </a:p>
          <a:p>
            <a:pPr algn="ctr"/>
            <a:endParaRPr lang="en-US" altLang="zh-CN" sz="12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endParaRPr>
          </a:p>
        </p:txBody>
      </p:sp>
      <p:sp>
        <p:nvSpPr>
          <p:cNvPr id="16" name="TextBox 1"/>
          <p:cNvSpPr txBox="1"/>
          <p:nvPr/>
        </p:nvSpPr>
        <p:spPr>
          <a:xfrm>
            <a:off x="5233075" y="1808877"/>
            <a:ext cx="1597620" cy="460375"/>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Financial explanation </a:t>
            </a:r>
          </a:p>
        </p:txBody>
      </p:sp>
      <p:sp>
        <p:nvSpPr>
          <p:cNvPr id="18" name="TextBox 1"/>
          <p:cNvSpPr txBox="1"/>
          <p:nvPr/>
        </p:nvSpPr>
        <p:spPr>
          <a:xfrm>
            <a:off x="482600" y="2960370"/>
            <a:ext cx="3915410" cy="1814830"/>
          </a:xfrm>
          <a:prstGeom prst="rect">
            <a:avLst/>
          </a:prstGeom>
          <a:noFill/>
        </p:spPr>
        <p:txBody>
          <a:bodyPr wrap="square" rtlCol="0">
            <a:spAutoFit/>
          </a:bodyPr>
          <a:lstStyle/>
          <a:p>
            <a:pPr algn="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Target audiences want professional accounting and tax services to ensure compliance and maximize financial efficiency. Site owners need to provide high quality accounting reports, tax returns to meet customer requirements.</a:t>
            </a:r>
          </a:p>
        </p:txBody>
      </p:sp>
      <p:sp>
        <p:nvSpPr>
          <p:cNvPr id="19" name="TextBox 1"/>
          <p:cNvSpPr txBox="1"/>
          <p:nvPr/>
        </p:nvSpPr>
        <p:spPr>
          <a:xfrm>
            <a:off x="1115060" y="1346200"/>
            <a:ext cx="4271010" cy="1322070"/>
          </a:xfrm>
          <a:prstGeom prst="rect">
            <a:avLst/>
          </a:prstGeom>
          <a:noFill/>
        </p:spPr>
        <p:txBody>
          <a:bodyPr wrap="square" rtlCol="0">
            <a:spAutoFit/>
          </a:bodyPr>
          <a:lstStyle/>
          <a:p>
            <a:pPr algn="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target audience usually does not have in-depth accounting knowledge, so the website should provide financial education materials that are easy to understand.</a:t>
            </a:r>
          </a:p>
        </p:txBody>
      </p:sp>
      <p:sp>
        <p:nvSpPr>
          <p:cNvPr id="20" name="TextBox 1"/>
          <p:cNvSpPr txBox="1"/>
          <p:nvPr/>
        </p:nvSpPr>
        <p:spPr>
          <a:xfrm>
            <a:off x="1232535" y="4940935"/>
            <a:ext cx="4337685" cy="1322070"/>
          </a:xfrm>
          <a:prstGeom prst="rect">
            <a:avLst/>
          </a:prstGeom>
          <a:noFill/>
        </p:spPr>
        <p:txBody>
          <a:bodyPr wrap="square" rtlCol="0">
            <a:spAutoFit/>
          </a:bodyPr>
          <a:lstStyle/>
          <a:p>
            <a:pPr algn="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The web site can provide online consultation and appointment function to meet the personalized needs of customers to solve their specific business and financial challenges.</a:t>
            </a:r>
          </a:p>
        </p:txBody>
      </p:sp>
      <p:sp>
        <p:nvSpPr>
          <p:cNvPr id="14" name="文本框 13"/>
          <p:cNvSpPr txBox="1"/>
          <p:nvPr/>
        </p:nvSpPr>
        <p:spPr>
          <a:xfrm>
            <a:off x="7078345" y="3587750"/>
            <a:ext cx="782320" cy="337185"/>
          </a:xfrm>
          <a:prstGeom prst="rect">
            <a:avLst/>
          </a:prstGeom>
          <a:noFill/>
        </p:spPr>
        <p:txBody>
          <a:bodyPr wrap="square" rtlCol="0">
            <a:spAutoFit/>
          </a:bodyPr>
          <a:lstStyle/>
          <a:p>
            <a:r>
              <a:rPr lang="en-US" altLang="zh-CN" sz="1600">
                <a:solidFill>
                  <a:schemeClr val="bg1"/>
                </a:solidFill>
                <a:uFillTx/>
              </a:rPr>
              <a:t>WEB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42" presetClass="path" presetSubtype="0" accel="50000" decel="50000" fill="hold" grpId="1" nodeType="withEffect">
                                  <p:stCondLst>
                                    <p:cond delay="0"/>
                                  </p:stCondLst>
                                  <p:childTnLst>
                                    <p:animMotion origin="layout" path="M 1.66667E-6 -2.96296E-6 L 0.09479 0.22894 " pathEditMode="relative" rAng="0" ptsTypes="AA">
                                      <p:cBhvr>
                                        <p:cTn id="18" dur="1950" spd="-100000" fill="hold"/>
                                        <p:tgtEl>
                                          <p:spTgt spid="11"/>
                                        </p:tgtEl>
                                        <p:attrNameLst>
                                          <p:attrName>ppt_x</p:attrName>
                                          <p:attrName>ppt_y</p:attrName>
                                        </p:attrNameLst>
                                      </p:cBhvr>
                                      <p:rCtr x="4740" y="11435"/>
                                    </p:animMotion>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42" presetClass="path" presetSubtype="0" accel="50000" decel="50000" fill="hold" grpId="1" nodeType="withEffect">
                                  <p:stCondLst>
                                    <p:cond delay="0"/>
                                  </p:stCondLst>
                                  <p:childTnLst>
                                    <p:animMotion origin="layout" path="M 1.45833E-6 4.81481E-6 L 0.15091 0.00208 " pathEditMode="relative" rAng="0" ptsTypes="AA">
                                      <p:cBhvr>
                                        <p:cTn id="23" dur="2000" spd="-100000" fill="hold"/>
                                        <p:tgtEl>
                                          <p:spTgt spid="10"/>
                                        </p:tgtEl>
                                        <p:attrNameLst>
                                          <p:attrName>ppt_x</p:attrName>
                                          <p:attrName>ppt_y</p:attrName>
                                        </p:attrNameLst>
                                      </p:cBhvr>
                                      <p:rCtr x="7539" y="93"/>
                                    </p:animMotion>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42" presetClass="path" presetSubtype="0" accel="50000" decel="50000" fill="hold" grpId="1" nodeType="withEffect">
                                  <p:stCondLst>
                                    <p:cond delay="0"/>
                                  </p:stCondLst>
                                  <p:childTnLst>
                                    <p:animMotion origin="layout" path="M 6.25E-7 -2.96296E-6 L 0.08867 -0.21944 " pathEditMode="relative" rAng="0" ptsTypes="AA">
                                      <p:cBhvr>
                                        <p:cTn id="28" dur="2000" spd="-100000" fill="hold"/>
                                        <p:tgtEl>
                                          <p:spTgt spid="12"/>
                                        </p:tgtEl>
                                        <p:attrNameLst>
                                          <p:attrName>ppt_x</p:attrName>
                                          <p:attrName>ppt_y</p:attrName>
                                        </p:attrNameLst>
                                      </p:cBhvr>
                                      <p:rCtr x="4427" y="-10972"/>
                                    </p:animMotion>
                                  </p:childTnLst>
                                </p:cTn>
                              </p:par>
                              <p:par>
                                <p:cTn id="29" presetID="10" presetClass="entr" presetSubtype="0" fill="hold" grpId="0" nodeType="withEffect">
                                  <p:stCondLst>
                                    <p:cond delay="0"/>
                                  </p:stCondLst>
                                  <p:iterate type="lt">
                                    <p:tmPct val="10000"/>
                                  </p:iterate>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500"/>
                                        <p:tgtEl>
                                          <p:spTgt spid="13">
                                            <p:txEl>
                                              <p:pRg st="0" end="0"/>
                                            </p:txEl>
                                          </p:spTgt>
                                        </p:tgtEl>
                                      </p:cBhvr>
                                    </p:animEffect>
                                  </p:childTnLst>
                                </p:cTn>
                              </p:par>
                              <p:par>
                                <p:cTn id="32" presetID="10" presetClass="entr" presetSubtype="0" fill="hold" grpId="0" nodeType="withEffect">
                                  <p:stCondLst>
                                    <p:cond delay="0"/>
                                  </p:stCondLst>
                                  <p:iterate type="lt">
                                    <p:tmPct val="10000"/>
                                  </p:iterate>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par>
                                <p:cTn id="35" presetID="10" presetClass="entr" presetSubtype="0" fill="hold" grpId="0" nodeType="withEffect">
                                  <p:stCondLst>
                                    <p:cond delay="0"/>
                                  </p:stCondLst>
                                  <p:iterate type="lt">
                                    <p:tmPct val="10000"/>
                                  </p:iterate>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500"/>
                                        <p:tgtEl>
                                          <p:spTgt spid="15">
                                            <p:txEl>
                                              <p:pRg st="1" end="1"/>
                                            </p:txEl>
                                          </p:spTgt>
                                        </p:tgtEl>
                                      </p:cBhvr>
                                    </p:animEffect>
                                  </p:childTnLst>
                                </p:cTn>
                              </p:par>
                              <p:par>
                                <p:cTn id="38" presetID="10" presetClass="entr" presetSubtype="0" fill="hold" grpId="0" nodeType="withEffect">
                                  <p:stCondLst>
                                    <p:cond delay="0"/>
                                  </p:stCondLst>
                                  <p:iterate type="lt">
                                    <p:tmPct val="10000"/>
                                  </p:iterate>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par>
                                <p:cTn id="41" presetID="10" presetClass="entr" presetSubtype="0" fill="hold" grpId="0" nodeType="withEffect">
                                  <p:stCondLst>
                                    <p:cond delay="1250"/>
                                  </p:stCondLst>
                                  <p:iterate type="lt">
                                    <p:tmPct val="10000"/>
                                  </p:iterate>
                                  <p:childTnLst>
                                    <p:set>
                                      <p:cBhvr>
                                        <p:cTn id="42" dur="1" fill="hold">
                                          <p:stCondLst>
                                            <p:cond delay="0"/>
                                          </p:stCondLst>
                                        </p:cTn>
                                        <p:tgtEl>
                                          <p:spTgt spid="18">
                                            <p:txEl>
                                              <p:pRg st="0" end="0"/>
                                            </p:txEl>
                                          </p:spTgt>
                                        </p:tgtEl>
                                        <p:attrNameLst>
                                          <p:attrName>style.visibility</p:attrName>
                                        </p:attrNameLst>
                                      </p:cBhvr>
                                      <p:to>
                                        <p:strVal val="visible"/>
                                      </p:to>
                                    </p:set>
                                    <p:animEffect transition="in" filter="fade">
                                      <p:cBhvr>
                                        <p:cTn id="43" dur="250"/>
                                        <p:tgtEl>
                                          <p:spTgt spid="18">
                                            <p:txEl>
                                              <p:pRg st="0" end="0"/>
                                            </p:txEl>
                                          </p:spTgt>
                                        </p:tgtEl>
                                      </p:cBhvr>
                                    </p:animEffect>
                                  </p:childTnLst>
                                </p:cTn>
                              </p:par>
                              <p:par>
                                <p:cTn id="44" presetID="10" presetClass="entr" presetSubtype="0" fill="hold" grpId="0" nodeType="withEffect">
                                  <p:stCondLst>
                                    <p:cond delay="1250"/>
                                  </p:stCondLst>
                                  <p:iterate type="lt">
                                    <p:tmPct val="10000"/>
                                  </p:iterate>
                                  <p:childTnLst>
                                    <p:set>
                                      <p:cBhvr>
                                        <p:cTn id="45" dur="1" fill="hold">
                                          <p:stCondLst>
                                            <p:cond delay="0"/>
                                          </p:stCondLst>
                                        </p:cTn>
                                        <p:tgtEl>
                                          <p:spTgt spid="19">
                                            <p:txEl>
                                              <p:pRg st="0" end="0"/>
                                            </p:txEl>
                                          </p:spTgt>
                                        </p:tgtEl>
                                        <p:attrNameLst>
                                          <p:attrName>style.visibility</p:attrName>
                                        </p:attrNameLst>
                                      </p:cBhvr>
                                      <p:to>
                                        <p:strVal val="visible"/>
                                      </p:to>
                                    </p:set>
                                    <p:animEffect transition="in" filter="fade">
                                      <p:cBhvr>
                                        <p:cTn id="46" dur="250"/>
                                        <p:tgtEl>
                                          <p:spTgt spid="19">
                                            <p:txEl>
                                              <p:pRg st="0" end="0"/>
                                            </p:txEl>
                                          </p:spTgt>
                                        </p:tgtEl>
                                      </p:cBhvr>
                                    </p:animEffect>
                                  </p:childTnLst>
                                </p:cTn>
                              </p:par>
                              <p:par>
                                <p:cTn id="47" presetID="10" presetClass="entr" presetSubtype="0" fill="hold" grpId="0" nodeType="withEffect">
                                  <p:stCondLst>
                                    <p:cond delay="1250"/>
                                  </p:stCondLst>
                                  <p:iterate type="lt">
                                    <p:tmPct val="10000"/>
                                  </p:iterate>
                                  <p:childTnLst>
                                    <p:set>
                                      <p:cBhvr>
                                        <p:cTn id="48" dur="1" fill="hold">
                                          <p:stCondLst>
                                            <p:cond delay="0"/>
                                          </p:stCondLst>
                                        </p:cTn>
                                        <p:tgtEl>
                                          <p:spTgt spid="20">
                                            <p:txEl>
                                              <p:pRg st="0" end="0"/>
                                            </p:txEl>
                                          </p:spTgt>
                                        </p:tgtEl>
                                        <p:attrNameLst>
                                          <p:attrName>style.visibility</p:attrName>
                                        </p:attrNameLst>
                                      </p:cBhvr>
                                      <p:to>
                                        <p:strVal val="visible"/>
                                      </p:to>
                                    </p:set>
                                    <p:animEffect transition="in" filter="fade">
                                      <p:cBhvr>
                                        <p:cTn id="49" dur="25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bldLvl="0" animBg="1"/>
      <p:bldP spid="10" grpId="1" bldLvl="0" animBg="1"/>
      <p:bldP spid="11" grpId="0" bldLvl="0" animBg="1"/>
      <p:bldP spid="11" grpId="1" bldLvl="0" animBg="1"/>
      <p:bldP spid="12" grpId="0" bldLvl="0" animBg="1"/>
      <p:bldP spid="12" grpId="1" bldLvl="0" animBg="1"/>
      <p:bldP spid="13" grpId="0" build="allAtOnce"/>
      <p:bldP spid="15" grpId="0" build="allAtOnce"/>
      <p:bldP spid="16" grpId="0" build="allAtOnce"/>
      <p:bldP spid="18" grpId="0" build="allAtOnce"/>
      <p:bldP spid="19" grpId="0" build="allAtOnce"/>
      <p:bldP spid="20"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BEBA8EAE-BF5A-486C-A8C5-ECC9F3942E4B}">
                <a14:imgProps xmlns:a14="http://schemas.microsoft.com/office/drawing/2010/main">
                  <a14:imgLayer r:embed="rId4">
                    <a14:imgEffect>
                      <a14:saturation sat="50000"/>
                    </a14:imgEffect>
                  </a14:imgLayer>
                </a14:imgProps>
              </a:ext>
            </a:extLst>
          </a:blip>
          <a:stretch>
            <a:fillRect/>
          </a:stretch>
        </p:blipFill>
        <p:spPr>
          <a:xfrm>
            <a:off x="242432" y="228600"/>
            <a:ext cx="3811978" cy="6400800"/>
          </a:xfrm>
          <a:prstGeom prst="rect">
            <a:avLst/>
          </a:prstGeom>
        </p:spPr>
      </p:pic>
      <p:grpSp>
        <p:nvGrpSpPr>
          <p:cNvPr id="3" name="组合 2"/>
          <p:cNvGrpSpPr/>
          <p:nvPr/>
        </p:nvGrpSpPr>
        <p:grpSpPr>
          <a:xfrm>
            <a:off x="3391357" y="2762250"/>
            <a:ext cx="1333500" cy="1333500"/>
            <a:chOff x="3410712" y="2762250"/>
            <a:chExt cx="1333500" cy="1333500"/>
          </a:xfrm>
        </p:grpSpPr>
        <p:sp>
          <p:nvSpPr>
            <p:cNvPr id="2" name="椭圆 1"/>
            <p:cNvSpPr/>
            <p:nvPr/>
          </p:nvSpPr>
          <p:spPr>
            <a:xfrm>
              <a:off x="3410712" y="2762250"/>
              <a:ext cx="1333500" cy="1333500"/>
            </a:xfrm>
            <a:prstGeom prst="ellipse">
              <a:avLst/>
            </a:prstGeom>
            <a:solidFill>
              <a:srgbClr val="17161C"/>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0"/>
            <p:cNvSpPr txBox="1"/>
            <p:nvPr/>
          </p:nvSpPr>
          <p:spPr>
            <a:xfrm>
              <a:off x="3615769" y="3013502"/>
              <a:ext cx="934720" cy="829945"/>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03</a:t>
              </a:r>
            </a:p>
          </p:txBody>
        </p:sp>
      </p:grpSp>
      <p:sp>
        <p:nvSpPr>
          <p:cNvPr id="22" name="TextBox 30"/>
          <p:cNvSpPr txBox="1"/>
          <p:nvPr/>
        </p:nvSpPr>
        <p:spPr>
          <a:xfrm>
            <a:off x="5217795" y="3072130"/>
            <a:ext cx="5381625" cy="1322070"/>
          </a:xfrm>
          <a:prstGeom prst="rect">
            <a:avLst/>
          </a:prstGeom>
          <a:noFill/>
        </p:spPr>
        <p:txBody>
          <a:bodyPr wrap="square" rtlCol="0">
            <a:spAutoFit/>
          </a:bodyPr>
          <a:lstStyle/>
          <a:p>
            <a:pPr algn="dist"/>
            <a:r>
              <a:rPr lang="en-US" altLang="zh-CN" sz="40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Client expectations</a:t>
            </a:r>
          </a:p>
          <a:p>
            <a:pPr algn="dist"/>
            <a:endParaRPr lang="en-US" altLang="zh-CN" sz="4000" b="1" dirty="0">
              <a:solidFill>
                <a:srgbClr val="41414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TextBox 1"/>
          <p:cNvSpPr txBox="1"/>
          <p:nvPr/>
        </p:nvSpPr>
        <p:spPr>
          <a:xfrm>
            <a:off x="5337175" y="4048760"/>
            <a:ext cx="5064125" cy="1383665"/>
          </a:xfrm>
          <a:prstGeom prst="rect">
            <a:avLst/>
          </a:prstGeom>
          <a:noFill/>
        </p:spPr>
        <p:txBody>
          <a:bodyPr wrap="square" rtlCol="0">
            <a:spAutoFit/>
          </a:bodyPr>
          <a:lstStyle/>
          <a:p>
            <a:pPr>
              <a:lnSpc>
                <a:spcPct val="150000"/>
              </a:lnSpc>
            </a:pP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Meeting customer expectations is critical for successful web design and online businesses. We approach this by analyzing customer expectations from three key perspectives.</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949568" y="2985770"/>
            <a:ext cx="242432" cy="13335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250"/>
                                  </p:stCondLst>
                                  <p:iterate type="lt">
                                    <p:tmPct val="10000"/>
                                  </p:iterate>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250"/>
                                        <p:tgtEl>
                                          <p:spTgt spid="23">
                                            <p:txEl>
                                              <p:pRg st="0" end="0"/>
                                            </p:txEl>
                                          </p:spTgt>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750"/>
                                        <p:tgtEl>
                                          <p:spTgt spid="24"/>
                                        </p:tgtEl>
                                      </p:cBhvr>
                                    </p:animEffect>
                                  </p:childTnLst>
                                </p:cTn>
                              </p:par>
                              <p:par>
                                <p:cTn id="15" presetID="42" presetClass="path" presetSubtype="0" decel="50600" fill="hold" grpId="1" nodeType="withEffect">
                                  <p:stCondLst>
                                    <p:cond delay="750"/>
                                  </p:stCondLst>
                                  <p:childTnLst>
                                    <p:animMotion origin="layout" path="M -2.08333E-6 -0.0676 L -2.08333E-6 2.96296E-6 " pathEditMode="relative" rAng="0" ptsTypes="AA">
                                      <p:cBhvr>
                                        <p:cTn id="16" dur="750" fill="hold"/>
                                        <p:tgtEl>
                                          <p:spTgt spid="24"/>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allAtOnce"/>
      <p:bldP spid="24" grpId="0" bldLvl="0" animBg="1"/>
      <p:bldP spid="24"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9</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096193" y="433829"/>
            <a:ext cx="199961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Overview</a:t>
            </a: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a14:imgEffect>
                    <a14:imgEffect>
                      <a14:brightnessContrast contrast="40000"/>
                    </a14:imgEffect>
                    <a14:imgEffect>
                      <a14:saturation sat="0"/>
                    </a14:imgEffect>
                  </a14:imgLayer>
                </a14:imgProps>
              </a:ext>
            </a:extLst>
          </a:blip>
          <a:srcRect/>
          <a:stretch>
            <a:fillRect/>
          </a:stretch>
        </p:blipFill>
        <p:spPr>
          <a:xfrm>
            <a:off x="911225" y="1736927"/>
            <a:ext cx="10369550" cy="1581150"/>
          </a:xfrm>
          <a:prstGeom prst="rect">
            <a:avLst/>
          </a:prstGeom>
        </p:spPr>
      </p:pic>
      <p:sp>
        <p:nvSpPr>
          <p:cNvPr id="8" name="TextBox 10"/>
          <p:cNvSpPr txBox="1"/>
          <p:nvPr/>
        </p:nvSpPr>
        <p:spPr>
          <a:xfrm>
            <a:off x="1319214" y="2173559"/>
            <a:ext cx="3584575" cy="706755"/>
          </a:xfrm>
          <a:prstGeom prst="rect">
            <a:avLst/>
          </a:prstGeom>
          <a:noFill/>
        </p:spPr>
        <p:txBody>
          <a:bodyPr wrap="none" rtlCol="0">
            <a:spAutoFit/>
          </a:bodyPr>
          <a:lstStyle/>
          <a:p>
            <a:pPr algn="ctr"/>
            <a:r>
              <a:rPr lang="en-US" altLang="zh-CN" sz="4000" dirty="0">
                <a:solidFill>
                  <a:srgbClr val="A8A9AD"/>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Three Aspects</a:t>
            </a:r>
          </a:p>
        </p:txBody>
      </p:sp>
      <p:sp>
        <p:nvSpPr>
          <p:cNvPr id="9" name="矩形标注 8"/>
          <p:cNvSpPr/>
          <p:nvPr/>
        </p:nvSpPr>
        <p:spPr>
          <a:xfrm>
            <a:off x="911225" y="3754709"/>
            <a:ext cx="3310360" cy="1219200"/>
          </a:xfrm>
          <a:prstGeom prst="wedgeRectCallout">
            <a:avLst>
              <a:gd name="adj1" fmla="val -3796"/>
              <a:gd name="adj2" fmla="val -76042"/>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标注 9"/>
          <p:cNvSpPr/>
          <p:nvPr/>
        </p:nvSpPr>
        <p:spPr>
          <a:xfrm>
            <a:off x="4440820" y="3754708"/>
            <a:ext cx="3310360" cy="2023791"/>
          </a:xfrm>
          <a:prstGeom prst="wedgeRectCallout">
            <a:avLst>
              <a:gd name="adj1" fmla="val -1878"/>
              <a:gd name="adj2" fmla="val -83572"/>
            </a:avLst>
          </a:prstGeom>
          <a:solidFill>
            <a:srgbClr val="171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标注 10"/>
          <p:cNvSpPr/>
          <p:nvPr/>
        </p:nvSpPr>
        <p:spPr>
          <a:xfrm>
            <a:off x="7970415" y="3754709"/>
            <a:ext cx="3310360" cy="1219200"/>
          </a:xfrm>
          <a:prstGeom prst="wedgeRectCallout">
            <a:avLst>
              <a:gd name="adj1" fmla="val -3796"/>
              <a:gd name="adj2" fmla="val -76042"/>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Box 1"/>
          <p:cNvSpPr txBox="1"/>
          <p:nvPr/>
        </p:nvSpPr>
        <p:spPr>
          <a:xfrm>
            <a:off x="4638815" y="3885449"/>
            <a:ext cx="2914370" cy="1568450"/>
          </a:xfrm>
          <a:prstGeom prst="rect">
            <a:avLst/>
          </a:prstGeom>
          <a:noFill/>
        </p:spPr>
        <p:txBody>
          <a:bodyPr wrap="square" rtlCol="0">
            <a:spAutoFit/>
          </a:bodyPr>
          <a:lstStyle/>
          <a:p>
            <a:pPr indent="0" fontAlgn="auto">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THE SECOND</a:t>
            </a:r>
          </a:p>
          <a:p>
            <a:pPr indent="0" fontAlgn="auto">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Effectively meeting customers' specific needs and preferences.</a:t>
            </a:r>
          </a:p>
        </p:txBody>
      </p:sp>
      <p:sp>
        <p:nvSpPr>
          <p:cNvPr id="14" name="TextBox 1"/>
          <p:cNvSpPr txBox="1"/>
          <p:nvPr/>
        </p:nvSpPr>
        <p:spPr>
          <a:xfrm>
            <a:off x="1109220" y="3887255"/>
            <a:ext cx="2914370" cy="829945"/>
          </a:xfrm>
          <a:prstGeom prst="rect">
            <a:avLst/>
          </a:prstGeom>
          <a:noFill/>
        </p:spPr>
        <p:txBody>
          <a:bodyPr wrap="square" rtlCol="0">
            <a:spAutoFit/>
          </a:bodyPr>
          <a:lstStyle/>
          <a:p>
            <a:pPr indent="0" fontAlgn="auto">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THE FRIST </a:t>
            </a:r>
            <a:endPar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a:p>
            <a:pPr indent="0" fontAlgn="auto">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 clear  and concise design</a:t>
            </a:r>
          </a:p>
        </p:txBody>
      </p:sp>
      <p:sp>
        <p:nvSpPr>
          <p:cNvPr id="15" name="TextBox 1"/>
          <p:cNvSpPr txBox="1"/>
          <p:nvPr/>
        </p:nvSpPr>
        <p:spPr>
          <a:xfrm>
            <a:off x="8058150" y="3754755"/>
            <a:ext cx="3472815" cy="1198880"/>
          </a:xfrm>
          <a:prstGeom prst="rect">
            <a:avLst/>
          </a:prstGeom>
          <a:noFill/>
        </p:spPr>
        <p:txBody>
          <a:bodyPr wrap="square" rtlCol="0">
            <a:spAutoFit/>
          </a:bodyPr>
          <a:lstStyle/>
          <a:p>
            <a:pPr indent="0" fontAlgn="auto">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THE THIRD</a:t>
            </a:r>
          </a:p>
          <a:p>
            <a:pPr indent="0" fontAlgn="auto">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Various design elements make a professional modern look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4*#ppt_w"/>
                                          </p:val>
                                        </p:tav>
                                        <p:tav tm="100000">
                                          <p:val>
                                            <p:strVal val="#ppt_w"/>
                                          </p:val>
                                        </p:tav>
                                      </p:tavLst>
                                    </p:anim>
                                    <p:anim calcmode="lin" valueType="num">
                                      <p:cBhvr>
                                        <p:cTn id="8" dur="1000" fill="hold"/>
                                        <p:tgtEl>
                                          <p:spTgt spid="7"/>
                                        </p:tgtEl>
                                        <p:attrNameLst>
                                          <p:attrName>ppt_h</p:attrName>
                                        </p:attrNameLst>
                                      </p:cBhvr>
                                      <p:tavLst>
                                        <p:tav tm="0">
                                          <p:val>
                                            <p:strVal val="4*#ppt_h"/>
                                          </p:val>
                                        </p:tav>
                                        <p:tav tm="100000">
                                          <p:val>
                                            <p:strVal val="#ppt_h"/>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accel="50000" decel="50000" autoRev="1" fill="hold" grpId="1" nodeType="withEffect">
                                  <p:stCondLst>
                                    <p:cond delay="500"/>
                                  </p:stCondLst>
                                  <p:childTnLst>
                                    <p:animMotion origin="layout" path="M 3.33333E-6 -2.59259E-6 L 3.33333E-6 0.10394 " pathEditMode="relative" rAng="0" ptsTypes="AA">
                                      <p:cBhvr>
                                        <p:cTn id="13" dur="2000" fill="hold"/>
                                        <p:tgtEl>
                                          <p:spTgt spid="9"/>
                                        </p:tgtEl>
                                        <p:attrNameLst>
                                          <p:attrName>ppt_x</p:attrName>
                                          <p:attrName>ppt_y</p:attrName>
                                        </p:attrNameLst>
                                      </p:cBhvr>
                                      <p:rCtr x="0" y="5185"/>
                                    </p:animMotion>
                                  </p:childTnLst>
                                </p:cTn>
                              </p:par>
                              <p:par>
                                <p:cTn id="14" presetID="10" presetClass="entr" presetSubtype="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accel="50000" decel="50000" autoRev="1" fill="hold" grpId="1" nodeType="withEffect">
                                  <p:stCondLst>
                                    <p:cond delay="500"/>
                                  </p:stCondLst>
                                  <p:childTnLst>
                                    <p:animMotion origin="layout" path="M 0 2.59259E-6 L 0 0.10092 " pathEditMode="relative" rAng="0" ptsTypes="AA">
                                      <p:cBhvr>
                                        <p:cTn id="18" dur="1250" fill="hold"/>
                                        <p:tgtEl>
                                          <p:spTgt spid="10"/>
                                        </p:tgtEl>
                                        <p:attrNameLst>
                                          <p:attrName>ppt_x</p:attrName>
                                          <p:attrName>ppt_y</p:attrName>
                                        </p:attrNameLst>
                                      </p:cBhvr>
                                      <p:rCtr x="0" y="5046"/>
                                    </p:animMotion>
                                  </p:childTnLst>
                                </p:cTn>
                              </p:par>
                              <p:par>
                                <p:cTn id="19" presetID="10" presetClass="entr" presetSubtype="0" fill="hold" grpId="0"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42" presetClass="path" presetSubtype="0" accel="50000" decel="50000" autoRev="1" fill="hold" grpId="1" nodeType="withEffect">
                                  <p:stCondLst>
                                    <p:cond delay="500"/>
                                  </p:stCondLst>
                                  <p:childTnLst>
                                    <p:animMotion origin="layout" path="M -3.125E-6 -2.59259E-6 L -3.125E-6 0.08889 " pathEditMode="relative" rAng="0" ptsTypes="AA">
                                      <p:cBhvr>
                                        <p:cTn id="23" dur="2000" fill="hold"/>
                                        <p:tgtEl>
                                          <p:spTgt spid="11"/>
                                        </p:tgtEl>
                                        <p:attrNameLst>
                                          <p:attrName>ppt_x</p:attrName>
                                          <p:attrName>ppt_y</p:attrName>
                                        </p:attrNameLst>
                                      </p:cBhvr>
                                      <p:rCtr x="0" y="4444"/>
                                    </p:animMotion>
                                  </p:childTnLst>
                                </p:cTn>
                              </p:par>
                              <p:par>
                                <p:cTn id="24" presetID="10" presetClass="entr" presetSubtype="0" fill="hold" grpId="0" nodeType="withEffect">
                                  <p:stCondLst>
                                    <p:cond delay="4250"/>
                                  </p:stCondLst>
                                  <p:iterate type="lt">
                                    <p:tmPct val="10000"/>
                                  </p:iterate>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par>
                                <p:cTn id="27" presetID="10" presetClass="entr" presetSubtype="0" fill="hold" grpId="0" nodeType="withEffect">
                                  <p:stCondLst>
                                    <p:cond delay="4250"/>
                                  </p:stCondLst>
                                  <p:iterate type="lt">
                                    <p:tmPct val="10000"/>
                                  </p:iterate>
                                  <p:childTnLst>
                                    <p:set>
                                      <p:cBhvr>
                                        <p:cTn id="28" dur="1" fill="hold">
                                          <p:stCondLst>
                                            <p:cond delay="0"/>
                                          </p:stCondLst>
                                        </p:cTn>
                                        <p:tgtEl>
                                          <p:spTgt spid="13">
                                            <p:txEl>
                                              <p:pRg st="1" end="1"/>
                                            </p:txEl>
                                          </p:spTgt>
                                        </p:tgtEl>
                                        <p:attrNameLst>
                                          <p:attrName>style.visibility</p:attrName>
                                        </p:attrNameLst>
                                      </p:cBhvr>
                                      <p:to>
                                        <p:strVal val="visible"/>
                                      </p:to>
                                    </p:set>
                                    <p:animEffect transition="in" filter="fade">
                                      <p:cBhvr>
                                        <p:cTn id="29" dur="500"/>
                                        <p:tgtEl>
                                          <p:spTgt spid="13">
                                            <p:txEl>
                                              <p:pRg st="1" end="1"/>
                                            </p:txEl>
                                          </p:spTgt>
                                        </p:tgtEl>
                                      </p:cBhvr>
                                    </p:animEffect>
                                  </p:childTnLst>
                                </p:cTn>
                              </p:par>
                              <p:par>
                                <p:cTn id="30" presetID="10" presetClass="entr" presetSubtype="0" fill="hold" grpId="0" nodeType="withEffect">
                                  <p:stCondLst>
                                    <p:cond delay="4250"/>
                                  </p:stCondLst>
                                  <p:iterate type="lt">
                                    <p:tmPct val="10000"/>
                                  </p:iterate>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par>
                                <p:cTn id="33" presetID="10" presetClass="entr" presetSubtype="0" fill="hold" grpId="0" nodeType="withEffect">
                                  <p:stCondLst>
                                    <p:cond delay="4250"/>
                                  </p:stCondLst>
                                  <p:iterate type="lt">
                                    <p:tmPct val="10000"/>
                                  </p:iterate>
                                  <p:childTnLst>
                                    <p:set>
                                      <p:cBhvr>
                                        <p:cTn id="34" dur="1" fill="hold">
                                          <p:stCondLst>
                                            <p:cond delay="0"/>
                                          </p:stCondLst>
                                        </p:cTn>
                                        <p:tgtEl>
                                          <p:spTgt spid="14">
                                            <p:txEl>
                                              <p:pRg st="1" end="1"/>
                                            </p:txEl>
                                          </p:spTgt>
                                        </p:tgtEl>
                                        <p:attrNameLst>
                                          <p:attrName>style.visibility</p:attrName>
                                        </p:attrNameLst>
                                      </p:cBhvr>
                                      <p:to>
                                        <p:strVal val="visible"/>
                                      </p:to>
                                    </p:set>
                                    <p:animEffect transition="in" filter="fade">
                                      <p:cBhvr>
                                        <p:cTn id="35" dur="500"/>
                                        <p:tgtEl>
                                          <p:spTgt spid="14">
                                            <p:txEl>
                                              <p:pRg st="1" end="1"/>
                                            </p:txEl>
                                          </p:spTgt>
                                        </p:tgtEl>
                                      </p:cBhvr>
                                    </p:animEffect>
                                  </p:childTnLst>
                                </p:cTn>
                              </p:par>
                              <p:par>
                                <p:cTn id="36" presetID="10" presetClass="entr" presetSubtype="0" fill="hold" grpId="0" nodeType="withEffect">
                                  <p:stCondLst>
                                    <p:cond delay="4250"/>
                                  </p:stCondLst>
                                  <p:iterate type="lt">
                                    <p:tmPct val="10000"/>
                                  </p:iterate>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4250"/>
                                  </p:stCondLst>
                                  <p:iterate type="lt">
                                    <p:tmPct val="10000"/>
                                  </p:iterate>
                                  <p:childTnLst>
                                    <p:set>
                                      <p:cBhvr>
                                        <p:cTn id="40" dur="1" fill="hold">
                                          <p:stCondLst>
                                            <p:cond delay="0"/>
                                          </p:stCondLst>
                                        </p:cTn>
                                        <p:tgtEl>
                                          <p:spTgt spid="15">
                                            <p:txEl>
                                              <p:pRg st="1" end="1"/>
                                            </p:txEl>
                                          </p:spTgt>
                                        </p:tgtEl>
                                        <p:attrNameLst>
                                          <p:attrName>style.visibility</p:attrName>
                                        </p:attrNameLst>
                                      </p:cBhvr>
                                      <p:to>
                                        <p:strVal val="visible"/>
                                      </p:to>
                                    </p:set>
                                    <p:animEffect transition="in" filter="fade">
                                      <p:cBhvr>
                                        <p:cTn id="41" dur="500"/>
                                        <p:tgtEl>
                                          <p:spTgt spid="15">
                                            <p:txEl>
                                              <p:pRg st="1" end="1"/>
                                            </p:txEl>
                                          </p:spTgt>
                                        </p:tgtEl>
                                      </p:cBhvr>
                                    </p:animEffect>
                                  </p:childTnLst>
                                </p:cTn>
                              </p:par>
                              <p:par>
                                <p:cTn id="42" presetID="10" presetClass="entr" presetSubtype="0" fill="hold" grpId="0" nodeType="withEffect">
                                  <p:stCondLst>
                                    <p:cond delay="4250"/>
                                  </p:stCondLst>
                                  <p:iterate type="lt">
                                    <p:tmPct val="10000"/>
                                  </p:iterate>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9" grpId="1" bldLvl="0" animBg="1"/>
      <p:bldP spid="10" grpId="0" bldLvl="0" animBg="1"/>
      <p:bldP spid="10" grpId="1" bldLvl="0" animBg="1"/>
      <p:bldP spid="11" grpId="0" bldLvl="0" animBg="1"/>
      <p:bldP spid="11" grpId="1" bldLvl="0" animBg="1"/>
      <p:bldP spid="13" grpId="0" build="allAtOnce"/>
      <p:bldP spid="14" grpId="0" build="allAtOnce"/>
      <p:bldP spid="15" grpId="0" build="allAtOnce"/>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5663</TotalTime>
  <Words>2758</Words>
  <Application>Microsoft Office PowerPoint</Application>
  <PresentationFormat>宽屏</PresentationFormat>
  <Paragraphs>478</Paragraphs>
  <Slides>50</Slides>
  <Notes>17</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-apple-system</vt:lpstr>
      <vt:lpstr>Microsoft YaHei</vt:lpstr>
      <vt:lpstr>Microsoft YaHei</vt:lpstr>
      <vt:lpstr>Arial</vt:lpstr>
      <vt:lpstr>Arial Black</vt:lpstr>
      <vt:lpstr>Arial Rounded MT Bold</vt:lpstr>
      <vt:lpstr>Calibri</vt:lpstr>
      <vt:lpstr>Calibri Light</vt:lpstr>
      <vt:lpstr>Segoe UI Black</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bigchin bigchin</dc:creator>
  <cp:lastModifiedBy>Petty Petty</cp:lastModifiedBy>
  <cp:revision>515</cp:revision>
  <dcterms:created xsi:type="dcterms:W3CDTF">2016-04-18T10:12:12Z</dcterms:created>
  <dcterms:modified xsi:type="dcterms:W3CDTF">2023-09-24T08:40:34Z</dcterms:modified>
</cp:coreProperties>
</file>